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25" r:id="rId2"/>
    <p:sldId id="534" r:id="rId3"/>
    <p:sldId id="567" r:id="rId4"/>
    <p:sldId id="568" r:id="rId5"/>
    <p:sldId id="257" r:id="rId6"/>
    <p:sldId id="570" r:id="rId7"/>
    <p:sldId id="552" r:id="rId8"/>
    <p:sldId id="571" r:id="rId9"/>
    <p:sldId id="483" r:id="rId10"/>
    <p:sldId id="574" r:id="rId11"/>
    <p:sldId id="572" r:id="rId12"/>
    <p:sldId id="573" r:id="rId13"/>
    <p:sldId id="486" r:id="rId14"/>
    <p:sldId id="296" r:id="rId15"/>
    <p:sldId id="484" r:id="rId16"/>
    <p:sldId id="322" r:id="rId17"/>
    <p:sldId id="576" r:id="rId18"/>
    <p:sldId id="308" r:id="rId19"/>
    <p:sldId id="575" r:id="rId20"/>
    <p:sldId id="365" r:id="rId21"/>
    <p:sldId id="588" r:id="rId22"/>
    <p:sldId id="462" r:id="rId23"/>
    <p:sldId id="577" r:id="rId24"/>
    <p:sldId id="578" r:id="rId25"/>
    <p:sldId id="457" r:id="rId26"/>
    <p:sldId id="579" r:id="rId27"/>
    <p:sldId id="581" r:id="rId28"/>
    <p:sldId id="580" r:id="rId29"/>
    <p:sldId id="537" r:id="rId30"/>
    <p:sldId id="582" r:id="rId31"/>
    <p:sldId id="584" r:id="rId32"/>
    <p:sldId id="585" r:id="rId33"/>
    <p:sldId id="586" r:id="rId34"/>
    <p:sldId id="589" r:id="rId35"/>
    <p:sldId id="591" r:id="rId36"/>
    <p:sldId id="489" r:id="rId37"/>
    <p:sldId id="490" r:id="rId38"/>
    <p:sldId id="492" r:id="rId39"/>
    <p:sldId id="493" r:id="rId40"/>
    <p:sldId id="495" r:id="rId41"/>
    <p:sldId id="590" r:id="rId42"/>
    <p:sldId id="496" r:id="rId43"/>
    <p:sldId id="497" r:id="rId44"/>
    <p:sldId id="487" r:id="rId45"/>
    <p:sldId id="49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varScale="1">
        <p:scale>
          <a:sx n="83" d="100"/>
          <a:sy n="83" d="100"/>
        </p:scale>
        <p:origin x="28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13360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94885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53109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8134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00312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69979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2953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34517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28940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8595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pPr/>
              <a:t>12/28/2024</a:t>
            </a:fld>
            <a:endParaRPr lang="en-US"/>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4928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pPr/>
              <a:t>12/28/2024</a:t>
            </a:fld>
            <a:endParaRPr lang="en-US"/>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pPr/>
              <a:t>‹#›</a:t>
            </a:fld>
            <a:endParaRPr lang="en-US"/>
          </a:p>
        </p:txBody>
      </p:sp>
    </p:spTree>
    <p:extLst>
      <p:ext uri="{BB962C8B-B14F-4D97-AF65-F5344CB8AC3E}">
        <p14:creationId xmlns:p14="http://schemas.microsoft.com/office/powerpoint/2010/main" val="2281319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8.wdp"/></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0.wdp"/></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E43C1E99-BBC0-CD40-D517-7E8FD50EF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77B45-7FF8-731E-9D06-4C4B6C10218C}"/>
              </a:ext>
            </a:extLst>
          </p:cNvPr>
          <p:cNvSpPr>
            <a:spLocks noGrp="1"/>
          </p:cNvSpPr>
          <p:nvPr>
            <p:ph type="ctrTitle"/>
          </p:nvPr>
        </p:nvSpPr>
        <p:spPr>
          <a:xfrm>
            <a:off x="910799" y="2796259"/>
            <a:ext cx="10631440" cy="765052"/>
          </a:xfrm>
        </p:spPr>
        <p:txBody>
          <a:bodyPr>
            <a:noAutofit/>
          </a:bodyPr>
          <a:lstStyle/>
          <a:p>
            <a:pPr algn="l"/>
            <a:r>
              <a:rPr lang="en-IN" dirty="0">
                <a:solidFill>
                  <a:schemeClr val="bg1"/>
                </a:solidFill>
                <a:latin typeface="Arial Black" pitchFamily="34" charset="0"/>
                <a:cs typeface="Arial" pitchFamily="34" charset="0"/>
              </a:rPr>
              <a:t>Machine Learning</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347779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B6AB1B6E-6C76-FF09-C728-487F09759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3BACB-3161-C0C0-8201-AC2F8B4F4757}"/>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Machine Learning Algorithms</a:t>
            </a:r>
          </a:p>
        </p:txBody>
      </p:sp>
      <p:pic>
        <p:nvPicPr>
          <p:cNvPr id="4" name="Content Placeholder 3">
            <a:extLst>
              <a:ext uri="{FF2B5EF4-FFF2-40B4-BE49-F238E27FC236}">
                <a16:creationId xmlns:a16="http://schemas.microsoft.com/office/drawing/2014/main" id="{C8DC3BE2-3E18-6A2C-DD8C-702519BD0B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450" cy="5435534"/>
          </a:xfrm>
          <a:prstGeom prst="rect">
            <a:avLst/>
          </a:prstGeom>
        </p:spPr>
      </p:pic>
      <p:pic>
        <p:nvPicPr>
          <p:cNvPr id="5" name="Picture 4">
            <a:extLst>
              <a:ext uri="{FF2B5EF4-FFF2-40B4-BE49-F238E27FC236}">
                <a16:creationId xmlns:a16="http://schemas.microsoft.com/office/drawing/2014/main" id="{02F30171-BF78-1898-5821-E78A9A921FF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03789" y="4264638"/>
            <a:ext cx="2469932" cy="2134757"/>
          </a:xfrm>
          <a:prstGeom prst="rect">
            <a:avLst/>
          </a:prstGeom>
        </p:spPr>
      </p:pic>
    </p:spTree>
    <p:extLst>
      <p:ext uri="{BB962C8B-B14F-4D97-AF65-F5344CB8AC3E}">
        <p14:creationId xmlns:p14="http://schemas.microsoft.com/office/powerpoint/2010/main" val="74622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7D2EE610-A766-546A-EFAC-E992E5DAF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DE49B-DFB9-57B4-1BC8-05C58381E96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How Supervised Machine Learning works</a:t>
            </a:r>
          </a:p>
        </p:txBody>
      </p:sp>
      <p:pic>
        <p:nvPicPr>
          <p:cNvPr id="4" name="Content Placeholder 3">
            <a:extLst>
              <a:ext uri="{FF2B5EF4-FFF2-40B4-BE49-F238E27FC236}">
                <a16:creationId xmlns:a16="http://schemas.microsoft.com/office/drawing/2014/main" id="{53548AF2-E6B6-3687-F5FC-7231C31CCB0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5753100" cy="5435534"/>
          </a:xfrm>
          <a:prstGeom prst="rect">
            <a:avLst/>
          </a:prstGeom>
        </p:spPr>
      </p:pic>
      <p:pic>
        <p:nvPicPr>
          <p:cNvPr id="5" name="Picture 4">
            <a:extLst>
              <a:ext uri="{FF2B5EF4-FFF2-40B4-BE49-F238E27FC236}">
                <a16:creationId xmlns:a16="http://schemas.microsoft.com/office/drawing/2014/main" id="{7D87B1C7-CC79-659E-1BBA-6A6705E358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0363" y="1076632"/>
            <a:ext cx="5737463" cy="5435534"/>
          </a:xfrm>
          <a:prstGeom prst="rect">
            <a:avLst/>
          </a:prstGeom>
        </p:spPr>
      </p:pic>
    </p:spTree>
    <p:extLst>
      <p:ext uri="{BB962C8B-B14F-4D97-AF65-F5344CB8AC3E}">
        <p14:creationId xmlns:p14="http://schemas.microsoft.com/office/powerpoint/2010/main" val="2043164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C9F84C8-40EB-CBEC-E042-4042D6AB5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17A0F-8712-6661-91F9-6A267066783D}"/>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How Unsupervised Machine Learning works</a:t>
            </a:r>
          </a:p>
        </p:txBody>
      </p:sp>
      <p:pic>
        <p:nvPicPr>
          <p:cNvPr id="4" name="Content Placeholder 3">
            <a:extLst>
              <a:ext uri="{FF2B5EF4-FFF2-40B4-BE49-F238E27FC236}">
                <a16:creationId xmlns:a16="http://schemas.microsoft.com/office/drawing/2014/main" id="{631681FB-08B7-B247-C3BD-C29C4C22309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0" y="1076632"/>
            <a:ext cx="5721350" cy="5435534"/>
          </a:xfrm>
          <a:prstGeom prst="rect">
            <a:avLst/>
          </a:prstGeom>
        </p:spPr>
      </p:pic>
      <p:pic>
        <p:nvPicPr>
          <p:cNvPr id="3" name="Picture 2">
            <a:extLst>
              <a:ext uri="{FF2B5EF4-FFF2-40B4-BE49-F238E27FC236}">
                <a16:creationId xmlns:a16="http://schemas.microsoft.com/office/drawing/2014/main" id="{C7685176-2E96-FF60-81FC-BBCBA4F43E1B}"/>
              </a:ext>
            </a:extLst>
          </p:cNvPr>
          <p:cNvPicPr>
            <a:picLocks noChangeAspect="1"/>
          </p:cNvPicPr>
          <p:nvPr/>
        </p:nvPicPr>
        <p:blipFill>
          <a:blip r:embed="rId4"/>
          <a:stretch>
            <a:fillRect/>
          </a:stretch>
        </p:blipFill>
        <p:spPr>
          <a:xfrm>
            <a:off x="342900" y="1140738"/>
            <a:ext cx="5753100" cy="5371427"/>
          </a:xfrm>
          <a:prstGeom prst="rect">
            <a:avLst/>
          </a:prstGeom>
        </p:spPr>
      </p:pic>
    </p:spTree>
    <p:extLst>
      <p:ext uri="{BB962C8B-B14F-4D97-AF65-F5344CB8AC3E}">
        <p14:creationId xmlns:p14="http://schemas.microsoft.com/office/powerpoint/2010/main" val="91448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04A1C6FF-C25D-93F7-48F0-C6987793B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5DDC9-F1C6-5C59-A1E7-94C95A67F1C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Uses of Machine Learning Algorithms</a:t>
            </a:r>
          </a:p>
        </p:txBody>
      </p:sp>
      <p:pic>
        <p:nvPicPr>
          <p:cNvPr id="4" name="Content Placeholder 3">
            <a:extLst>
              <a:ext uri="{FF2B5EF4-FFF2-40B4-BE49-F238E27FC236}">
                <a16:creationId xmlns:a16="http://schemas.microsoft.com/office/drawing/2014/main" id="{1F99AF73-B8F4-2A47-9683-CA295B1DC1F7}"/>
              </a:ext>
            </a:extLst>
          </p:cNvPr>
          <p:cNvPicPr>
            <a:picLocks noGrp="1" noChangeAspect="1"/>
          </p:cNvPicPr>
          <p:nvPr>
            <p:ph idx="1"/>
          </p:nvPr>
        </p:nvPicPr>
        <p:blipFill>
          <a:blip r:embed="rId3"/>
          <a:stretch>
            <a:fillRect/>
          </a:stretch>
        </p:blipFill>
        <p:spPr>
          <a:xfrm>
            <a:off x="374174" y="1076325"/>
            <a:ext cx="11443652" cy="5435600"/>
          </a:xfrm>
          <a:prstGeom prst="rect">
            <a:avLst/>
          </a:prstGeom>
        </p:spPr>
      </p:pic>
    </p:spTree>
    <p:extLst>
      <p:ext uri="{BB962C8B-B14F-4D97-AF65-F5344CB8AC3E}">
        <p14:creationId xmlns:p14="http://schemas.microsoft.com/office/powerpoint/2010/main" val="408209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US" sz="3000" dirty="0">
                <a:solidFill>
                  <a:srgbClr val="000398"/>
                </a:solidFill>
                <a:latin typeface="Arial Black" pitchFamily="34" charset="0"/>
              </a:rPr>
              <a:t>Problem and its Solving Algorithm</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a:lstStyle/>
          <a:p>
            <a:endParaRPr lang="en-US" dirty="0"/>
          </a:p>
        </p:txBody>
      </p:sp>
      <p:pic>
        <p:nvPicPr>
          <p:cNvPr id="6" name="Picture 5">
            <a:extLst>
              <a:ext uri="{FF2B5EF4-FFF2-40B4-BE49-F238E27FC236}">
                <a16:creationId xmlns:a16="http://schemas.microsoft.com/office/drawing/2014/main" id="{3DD31C3D-2130-372A-7B7C-A0BE517D052F}"/>
              </a:ext>
            </a:extLst>
          </p:cNvPr>
          <p:cNvPicPr>
            <a:picLocks noChangeAspect="1"/>
          </p:cNvPicPr>
          <p:nvPr/>
        </p:nvPicPr>
        <p:blipFill>
          <a:blip r:embed="rId3"/>
          <a:stretch>
            <a:fillRect/>
          </a:stretch>
        </p:blipFill>
        <p:spPr>
          <a:xfrm>
            <a:off x="342900" y="1229960"/>
            <a:ext cx="11474926" cy="5282206"/>
          </a:xfrm>
          <a:prstGeom prst="rect">
            <a:avLst/>
          </a:prstGeom>
        </p:spPr>
      </p:pic>
    </p:spTree>
    <p:extLst>
      <p:ext uri="{BB962C8B-B14F-4D97-AF65-F5344CB8AC3E}">
        <p14:creationId xmlns:p14="http://schemas.microsoft.com/office/powerpoint/2010/main" val="2319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55A69D6-6EA0-376A-469E-550BC65152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A88AC2-85A1-3C7B-6A81-186DF853DF4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Machine Learning Algorithms</a:t>
            </a:r>
          </a:p>
        </p:txBody>
      </p:sp>
      <p:sp>
        <p:nvSpPr>
          <p:cNvPr id="3" name="Content Placeholder 2">
            <a:extLst>
              <a:ext uri="{FF2B5EF4-FFF2-40B4-BE49-F238E27FC236}">
                <a16:creationId xmlns:a16="http://schemas.microsoft.com/office/drawing/2014/main" id="{F327523D-F0DE-1CB8-4FBA-955EC2E37FD7}"/>
              </a:ext>
            </a:extLst>
          </p:cNvPr>
          <p:cNvSpPr>
            <a:spLocks noGrp="1"/>
          </p:cNvSpPr>
          <p:nvPr>
            <p:ph idx="1"/>
          </p:nvPr>
        </p:nvSpPr>
        <p:spPr>
          <a:xfrm>
            <a:off x="342900" y="1076632"/>
            <a:ext cx="11474926" cy="5435534"/>
          </a:xfrm>
        </p:spPr>
        <p:txBody>
          <a:bodyPr numCol="1">
            <a:normAutofit/>
          </a:bodyPr>
          <a:lstStyle/>
          <a:p>
            <a:pPr>
              <a:lnSpc>
                <a:spcPct val="120000"/>
              </a:lnSpc>
              <a:spcBef>
                <a:spcPts val="0"/>
              </a:spcBef>
            </a:pPr>
            <a:r>
              <a:rPr lang="en-US" b="1" dirty="0"/>
              <a:t>Supervised Learning</a:t>
            </a:r>
            <a:r>
              <a:rPr lang="en-US" dirty="0"/>
              <a:t>: Algorithm is trained on labelled data of one or more inputs (features or predictors) to predict an output (label or target) from new data.</a:t>
            </a:r>
          </a:p>
          <a:p>
            <a:pPr>
              <a:lnSpc>
                <a:spcPct val="120000"/>
              </a:lnSpc>
              <a:spcBef>
                <a:spcPts val="0"/>
              </a:spcBef>
            </a:pPr>
            <a:endParaRPr lang="en-US" dirty="0"/>
          </a:p>
          <a:p>
            <a:pPr>
              <a:lnSpc>
                <a:spcPct val="120000"/>
              </a:lnSpc>
              <a:spcBef>
                <a:spcPts val="0"/>
              </a:spcBef>
            </a:pPr>
            <a:r>
              <a:rPr lang="en-US" b="1" dirty="0"/>
              <a:t>Unsupervised Learning</a:t>
            </a:r>
            <a:r>
              <a:rPr lang="en-US" dirty="0"/>
              <a:t>: Algorithm trains itself by clustering the features in unlabeled data such that it discovers patterns and relationships.</a:t>
            </a:r>
          </a:p>
          <a:p>
            <a:pPr>
              <a:lnSpc>
                <a:spcPct val="120000"/>
              </a:lnSpc>
              <a:spcBef>
                <a:spcPts val="0"/>
              </a:spcBef>
            </a:pPr>
            <a:endParaRPr lang="en-US" dirty="0"/>
          </a:p>
          <a:p>
            <a:pPr>
              <a:lnSpc>
                <a:spcPct val="120000"/>
              </a:lnSpc>
              <a:spcBef>
                <a:spcPts val="0"/>
              </a:spcBef>
            </a:pPr>
            <a:r>
              <a:rPr lang="en-US" b="1" dirty="0"/>
              <a:t>Reinforcement Learning</a:t>
            </a:r>
            <a:r>
              <a:rPr lang="en-US" dirty="0"/>
              <a:t>: Algorithm trains itself on unlabeled data, to which we reward the algorithm with feedback, so that it can learn from it and enhance future performance.</a:t>
            </a:r>
          </a:p>
        </p:txBody>
      </p:sp>
    </p:spTree>
    <p:extLst>
      <p:ext uri="{BB962C8B-B14F-4D97-AF65-F5344CB8AC3E}">
        <p14:creationId xmlns:p14="http://schemas.microsoft.com/office/powerpoint/2010/main" val="46904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US" sz="3000" dirty="0">
                <a:solidFill>
                  <a:srgbClr val="000398"/>
                </a:solidFill>
                <a:latin typeface="Arial Black" pitchFamily="34" charset="0"/>
              </a:rPr>
              <a:t>Machine Learning Life Cycle</a:t>
            </a: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numCol="2">
            <a:normAutofit lnSpcReduction="10000"/>
          </a:bodyPr>
          <a:lstStyle/>
          <a:p>
            <a:pPr algn="just"/>
            <a:r>
              <a:rPr lang="en-US" sz="2800" b="1" dirty="0">
                <a:solidFill>
                  <a:srgbClr val="FF0000"/>
                </a:solidFill>
                <a:latin typeface="inter-bold"/>
              </a:rPr>
              <a:t>Data Collection</a:t>
            </a:r>
          </a:p>
          <a:p>
            <a:pPr marL="514350" indent="-514350" algn="just">
              <a:buFont typeface="+mj-lt"/>
              <a:buAutoNum type="arabicPeriod"/>
            </a:pPr>
            <a:r>
              <a:rPr lang="en-US" sz="2800" b="1" dirty="0">
                <a:solidFill>
                  <a:srgbClr val="000000"/>
                </a:solidFill>
                <a:latin typeface="inter-bold"/>
              </a:rPr>
              <a:t>Identify various data sources</a:t>
            </a:r>
            <a:endParaRPr lang="en-US" sz="2800" dirty="0">
              <a:solidFill>
                <a:srgbClr val="000000"/>
              </a:solidFill>
              <a:latin typeface="inter-regular"/>
            </a:endParaRPr>
          </a:p>
          <a:p>
            <a:pPr marL="514350" indent="-514350" algn="just">
              <a:buFont typeface="+mj-lt"/>
              <a:buAutoNum type="arabicPeriod"/>
            </a:pPr>
            <a:r>
              <a:rPr lang="en-US" sz="2800" b="1" dirty="0">
                <a:solidFill>
                  <a:srgbClr val="000000"/>
                </a:solidFill>
                <a:latin typeface="inter-bold"/>
              </a:rPr>
              <a:t>Collect the data</a:t>
            </a:r>
            <a:endParaRPr lang="en-US" sz="2800" dirty="0">
              <a:solidFill>
                <a:srgbClr val="000000"/>
              </a:solidFill>
              <a:latin typeface="inter-regular"/>
            </a:endParaRPr>
          </a:p>
          <a:p>
            <a:pPr marL="514350" indent="-514350" algn="just">
              <a:buFont typeface="+mj-lt"/>
              <a:buAutoNum type="arabicPeriod"/>
            </a:pPr>
            <a:r>
              <a:rPr lang="en-US" sz="2800" b="1" dirty="0">
                <a:solidFill>
                  <a:srgbClr val="000000"/>
                </a:solidFill>
                <a:latin typeface="inter-bold"/>
              </a:rPr>
              <a:t>Integrate the data collected from different sources</a:t>
            </a:r>
          </a:p>
          <a:p>
            <a:pPr algn="just"/>
            <a:r>
              <a:rPr lang="en-US" sz="2800" b="1" dirty="0">
                <a:solidFill>
                  <a:srgbClr val="FF0000"/>
                </a:solidFill>
                <a:latin typeface="inter-bold"/>
              </a:rPr>
              <a:t>Data Preparation</a:t>
            </a:r>
          </a:p>
          <a:p>
            <a:pPr marL="514350" indent="-514350" algn="just">
              <a:buFont typeface="+mj-lt"/>
              <a:buAutoNum type="arabicPeriod"/>
            </a:pPr>
            <a:r>
              <a:rPr lang="en-US" sz="2800" b="1" dirty="0">
                <a:solidFill>
                  <a:srgbClr val="000000"/>
                </a:solidFill>
                <a:latin typeface="inter-bold"/>
              </a:rPr>
              <a:t>Data Exploration - Identify various data formats, Characteristics, Quality</a:t>
            </a:r>
          </a:p>
          <a:p>
            <a:pPr marL="514350" indent="-514350" algn="just">
              <a:buFont typeface="+mj-lt"/>
              <a:buAutoNum type="arabicPeriod"/>
            </a:pPr>
            <a:r>
              <a:rPr lang="en-US" sz="2800" b="1" dirty="0">
                <a:solidFill>
                  <a:srgbClr val="000000"/>
                </a:solidFill>
                <a:latin typeface="inter-bold"/>
              </a:rPr>
              <a:t>Data Pre-processing - preprocessing of data for its analysis</a:t>
            </a:r>
          </a:p>
          <a:p>
            <a:pPr algn="just"/>
            <a:r>
              <a:rPr lang="en-US" sz="2800" b="1" dirty="0">
                <a:solidFill>
                  <a:srgbClr val="FF0000"/>
                </a:solidFill>
                <a:latin typeface="inter-bold"/>
              </a:rPr>
              <a:t>Data Wrangling</a:t>
            </a:r>
            <a:endParaRPr lang="en-US" sz="2800" dirty="0">
              <a:solidFill>
                <a:srgbClr val="000000"/>
              </a:solidFill>
              <a:latin typeface="inter-regular"/>
            </a:endParaRPr>
          </a:p>
          <a:p>
            <a:pPr marL="514350" indent="-514350" algn="just">
              <a:buFont typeface="+mj-lt"/>
              <a:buAutoNum type="arabicPeriod"/>
            </a:pPr>
            <a:r>
              <a:rPr lang="en-US" sz="2800" b="1" dirty="0">
                <a:solidFill>
                  <a:srgbClr val="000000"/>
                </a:solidFill>
                <a:latin typeface="inter-bold"/>
              </a:rPr>
              <a:t>Filter data - Missing Values, Duplicate data, Invalid data, Noise</a:t>
            </a:r>
          </a:p>
          <a:p>
            <a:pPr algn="just"/>
            <a:r>
              <a:rPr lang="en-US" sz="2800" b="1" dirty="0">
                <a:solidFill>
                  <a:srgbClr val="FF0000"/>
                </a:solidFill>
                <a:latin typeface="inter-bold"/>
              </a:rPr>
              <a:t>Data Analysis</a:t>
            </a:r>
          </a:p>
          <a:p>
            <a:pPr marL="514350" indent="-514350" algn="just">
              <a:buFont typeface="+mj-lt"/>
              <a:buAutoNum type="arabicPeriod"/>
            </a:pPr>
            <a:r>
              <a:rPr lang="en-US" sz="2800" b="1" dirty="0">
                <a:solidFill>
                  <a:srgbClr val="000000"/>
                </a:solidFill>
                <a:latin typeface="inter-bold"/>
              </a:rPr>
              <a:t>Select Analysis Method (Regression) &amp; ML model (Supervised, </a:t>
            </a:r>
            <a:r>
              <a:rPr lang="en-US" sz="2800" b="1" dirty="0" err="1">
                <a:solidFill>
                  <a:srgbClr val="000000"/>
                </a:solidFill>
                <a:latin typeface="inter-bold"/>
              </a:rPr>
              <a:t>Unsup</a:t>
            </a:r>
            <a:r>
              <a:rPr lang="en-US" sz="2800" b="1" dirty="0">
                <a:solidFill>
                  <a:srgbClr val="000000"/>
                </a:solidFill>
                <a:latin typeface="inter-bold"/>
              </a:rPr>
              <a:t>, Reinforced)</a:t>
            </a:r>
            <a:endParaRPr lang="en-US" sz="2800" dirty="0">
              <a:solidFill>
                <a:srgbClr val="000000"/>
              </a:solidFill>
              <a:latin typeface="inter-regular"/>
            </a:endParaRPr>
          </a:p>
          <a:p>
            <a:pPr marL="514350" indent="-514350" algn="just">
              <a:buFont typeface="+mj-lt"/>
              <a:buAutoNum type="arabicPeriod"/>
            </a:pPr>
            <a:r>
              <a:rPr lang="en-US" sz="2800" b="1" dirty="0">
                <a:latin typeface="inter-bold"/>
              </a:rPr>
              <a:t>Building Models</a:t>
            </a:r>
          </a:p>
          <a:p>
            <a:pPr marL="514350" indent="-514350" algn="just">
              <a:buFont typeface="+mj-lt"/>
              <a:buAutoNum type="arabicPeriod"/>
            </a:pPr>
            <a:r>
              <a:rPr lang="en-US" sz="2800" b="1" dirty="0">
                <a:latin typeface="inter-bold"/>
              </a:rPr>
              <a:t>Train the Model</a:t>
            </a:r>
          </a:p>
          <a:p>
            <a:pPr marL="514350" indent="-514350" algn="just">
              <a:buFont typeface="+mj-lt"/>
              <a:buAutoNum type="arabicPeriod"/>
            </a:pPr>
            <a:r>
              <a:rPr lang="en-US" sz="2800" b="1" dirty="0">
                <a:latin typeface="inter-bold"/>
              </a:rPr>
              <a:t>Test the Model</a:t>
            </a:r>
          </a:p>
          <a:p>
            <a:pPr marL="514350" indent="-514350" algn="just">
              <a:buFont typeface="+mj-lt"/>
              <a:buAutoNum type="arabicPeriod"/>
            </a:pPr>
            <a:r>
              <a:rPr lang="en-US" sz="2800" b="1" dirty="0">
                <a:latin typeface="inter-bold"/>
              </a:rPr>
              <a:t>Deploy the Mode</a:t>
            </a:r>
            <a:endParaRPr lang="en-US" dirty="0"/>
          </a:p>
          <a:p>
            <a:pPr marL="514350" indent="-514350" algn="just">
              <a:buFont typeface="+mj-lt"/>
              <a:buAutoNum type="arabicPeriod"/>
            </a:pPr>
            <a:r>
              <a:rPr lang="en-US" sz="2800" b="1" dirty="0">
                <a:latin typeface="inter-bold"/>
              </a:rPr>
              <a:t>Review the results for accuracy</a:t>
            </a:r>
          </a:p>
        </p:txBody>
      </p:sp>
    </p:spTree>
    <p:extLst>
      <p:ext uri="{BB962C8B-B14F-4D97-AF65-F5344CB8AC3E}">
        <p14:creationId xmlns:p14="http://schemas.microsoft.com/office/powerpoint/2010/main" val="156525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165FC57-1407-0C65-31C1-539B6B50C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46A6C2-A130-2298-D99A-7E228CD0BA7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Machine Learning Life Cycle</a:t>
            </a:r>
          </a:p>
        </p:txBody>
      </p:sp>
      <p:pic>
        <p:nvPicPr>
          <p:cNvPr id="4" name="Content Placeholder 3">
            <a:extLst>
              <a:ext uri="{FF2B5EF4-FFF2-40B4-BE49-F238E27FC236}">
                <a16:creationId xmlns:a16="http://schemas.microsoft.com/office/drawing/2014/main" id="{785BC7DC-8169-7E89-BB3F-E7F0164B258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4174" y="1076325"/>
            <a:ext cx="11443652" cy="5435600"/>
          </a:xfrm>
          <a:prstGeom prst="rect">
            <a:avLst/>
          </a:prstGeom>
        </p:spPr>
      </p:pic>
    </p:spTree>
    <p:extLst>
      <p:ext uri="{BB962C8B-B14F-4D97-AF65-F5344CB8AC3E}">
        <p14:creationId xmlns:p14="http://schemas.microsoft.com/office/powerpoint/2010/main" val="3459866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US" sz="3000" dirty="0">
                <a:solidFill>
                  <a:srgbClr val="000398"/>
                </a:solidFill>
                <a:latin typeface="Arial Black" pitchFamily="34" charset="0"/>
              </a:rPr>
              <a:t>When, Why, What, Where, How, Who of Data Science</a:t>
            </a:r>
          </a:p>
        </p:txBody>
      </p:sp>
      <p:pic>
        <p:nvPicPr>
          <p:cNvPr id="5" name="Content Placeholder 3">
            <a:extLst>
              <a:ext uri="{FF2B5EF4-FFF2-40B4-BE49-F238E27FC236}">
                <a16:creationId xmlns:a16="http://schemas.microsoft.com/office/drawing/2014/main" id="{A4712D80-9309-F6C7-BD08-A6D6CB21393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2900" y="1229960"/>
            <a:ext cx="11474926" cy="5282205"/>
          </a:xfrm>
        </p:spPr>
      </p:pic>
    </p:spTree>
    <p:extLst>
      <p:ext uri="{BB962C8B-B14F-4D97-AF65-F5344CB8AC3E}">
        <p14:creationId xmlns:p14="http://schemas.microsoft.com/office/powerpoint/2010/main" val="241068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CCEC930F-EE93-48BF-D7A1-01D7A31D7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CAB8B-D245-9C98-574E-1CBDDA5949EE}"/>
              </a:ext>
            </a:extLst>
          </p:cNvPr>
          <p:cNvSpPr>
            <a:spLocks noGrp="1"/>
          </p:cNvSpPr>
          <p:nvPr>
            <p:ph type="ctrTitle"/>
          </p:nvPr>
        </p:nvSpPr>
        <p:spPr>
          <a:xfrm>
            <a:off x="949545" y="3299954"/>
            <a:ext cx="10631440" cy="765052"/>
          </a:xfrm>
        </p:spPr>
        <p:txBody>
          <a:bodyPr>
            <a:noAutofit/>
          </a:bodyPr>
          <a:lstStyle/>
          <a:p>
            <a:pPr algn="l"/>
            <a:r>
              <a:rPr lang="en-IN" dirty="0">
                <a:solidFill>
                  <a:schemeClr val="bg1"/>
                </a:solidFill>
                <a:latin typeface="Arial Black" pitchFamily="34" charset="0"/>
                <a:cs typeface="Arial" pitchFamily="34" charset="0"/>
              </a:rPr>
              <a:t>Supervised </a:t>
            </a:r>
            <a:br>
              <a:rPr lang="en-IN" dirty="0">
                <a:solidFill>
                  <a:schemeClr val="bg1"/>
                </a:solidFill>
                <a:latin typeface="Arial Black" pitchFamily="34" charset="0"/>
                <a:cs typeface="Arial" pitchFamily="34" charset="0"/>
              </a:rPr>
            </a:br>
            <a:r>
              <a:rPr lang="en-IN" dirty="0">
                <a:solidFill>
                  <a:schemeClr val="bg1"/>
                </a:solidFill>
                <a:latin typeface="Arial Black" pitchFamily="34" charset="0"/>
                <a:cs typeface="Arial" pitchFamily="34" charset="0"/>
              </a:rPr>
              <a:t>Machine Learning</a:t>
            </a:r>
            <a:br>
              <a:rPr lang="en-IN" dirty="0">
                <a:solidFill>
                  <a:schemeClr val="bg1"/>
                </a:solidFill>
                <a:latin typeface="Arial Black" pitchFamily="34" charset="0"/>
                <a:cs typeface="Arial" pitchFamily="34" charset="0"/>
              </a:rPr>
            </a:br>
            <a:r>
              <a:rPr lang="en-IN" dirty="0">
                <a:solidFill>
                  <a:schemeClr val="bg1"/>
                </a:solidFill>
                <a:latin typeface="Arial Black" pitchFamily="34" charset="0"/>
                <a:cs typeface="Arial" pitchFamily="34" charset="0"/>
              </a:rPr>
              <a:t>Regression Algorithms</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255720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1097841-84A9-963F-D75C-BEA8366E2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74131-A33A-6E5E-3762-E97E0259A54F}"/>
              </a:ext>
            </a:extLst>
          </p:cNvPr>
          <p:cNvSpPr>
            <a:spLocks noGrp="1"/>
          </p:cNvSpPr>
          <p:nvPr>
            <p:ph type="title"/>
          </p:nvPr>
        </p:nvSpPr>
        <p:spPr>
          <a:xfrm>
            <a:off x="342900" y="345834"/>
            <a:ext cx="11474926" cy="730798"/>
          </a:xfrm>
        </p:spPr>
        <p:txBody>
          <a:bodyPr>
            <a:normAutofit/>
          </a:bodyPr>
          <a:lstStyle/>
          <a:p>
            <a:r>
              <a:rPr lang="en-IN" sz="3000" dirty="0">
                <a:solidFill>
                  <a:srgbClr val="000398"/>
                </a:solidFill>
                <a:latin typeface="Arial Black" pitchFamily="34" charset="0"/>
              </a:rPr>
              <a:t>Syllabus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11ED544D-F5E0-8627-765D-1C2E17AA2B90}"/>
              </a:ext>
            </a:extLst>
          </p:cNvPr>
          <p:cNvSpPr>
            <a:spLocks noGrp="1"/>
          </p:cNvSpPr>
          <p:nvPr>
            <p:ph idx="1"/>
          </p:nvPr>
        </p:nvSpPr>
        <p:spPr>
          <a:xfrm>
            <a:off x="342900" y="1076632"/>
            <a:ext cx="11474926" cy="5435534"/>
          </a:xfrm>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Pre Training – </a:t>
            </a:r>
            <a:r>
              <a:rPr lang="en-IN" dirty="0">
                <a:solidFill>
                  <a:prstClr val="black"/>
                </a:solidFill>
                <a:latin typeface="Calibri"/>
              </a:rPr>
              <a:t>Machine Learning</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Training</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What is ML? Types of ML (Supervised, Unsupervised, Reinforcement).</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Hands-On: Build a simple linear regression model to predict house prices.</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Case Study: Predict the cost of used cars based on mileage and 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Post Training</a:t>
            </a:r>
            <a:r>
              <a:rPr kumimoji="0" lang="en-IN" sz="2800" b="0" i="0" u="none" strike="noStrike" kern="1200" cap="none" spc="0" normalizeH="0" baseline="0" noProof="0" dirty="0">
                <a:ln>
                  <a:noFill/>
                </a:ln>
                <a:solidFill>
                  <a:prstClr val="black"/>
                </a:solidFill>
                <a:effectLst/>
                <a:uLnTx/>
                <a:uFillTx/>
                <a:latin typeface="Calibri"/>
                <a:ea typeface="+mn-ea"/>
                <a:cs typeface="+mn-cs"/>
              </a:rPr>
              <a:t> – Case Studies, Certification study material</a:t>
            </a:r>
          </a:p>
        </p:txBody>
      </p:sp>
    </p:spTree>
    <p:extLst>
      <p:ext uri="{BB962C8B-B14F-4D97-AF65-F5344CB8AC3E}">
        <p14:creationId xmlns:p14="http://schemas.microsoft.com/office/powerpoint/2010/main" val="118259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What is Regression Analysis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a:normAutofit lnSpcReduction="10000"/>
          </a:bodyPr>
          <a:lstStyle/>
          <a:p>
            <a:r>
              <a:rPr lang="en-IN" b="1" dirty="0"/>
              <a:t>Regression</a:t>
            </a:r>
            <a:r>
              <a:rPr lang="en-IN" dirty="0"/>
              <a:t> is a statistical predictive modelling technique under supervised Machine Learning Algorithms that analyses </a:t>
            </a:r>
            <a:r>
              <a:rPr lang="en-IN" b="1" dirty="0"/>
              <a:t>the relation between the dependent variable and independent variable in a dataset</a:t>
            </a:r>
            <a:r>
              <a:rPr lang="en-IN" dirty="0"/>
              <a:t>. </a:t>
            </a:r>
          </a:p>
          <a:p>
            <a:r>
              <a:rPr lang="en-IN" dirty="0"/>
              <a:t>It involves </a:t>
            </a:r>
            <a:r>
              <a:rPr lang="en-IN" b="1" dirty="0"/>
              <a:t>determining the best fit line</a:t>
            </a:r>
            <a:r>
              <a:rPr lang="en-IN" dirty="0"/>
              <a:t>, that passes through all the data points in such a way that distance of the line from each data point is minimal</a:t>
            </a:r>
          </a:p>
          <a:p>
            <a:r>
              <a:rPr lang="en-IN" dirty="0"/>
              <a:t>It is used to determine the predictor strength, forecast trend, time series, and define cause &amp; effect relation. </a:t>
            </a:r>
          </a:p>
          <a:p>
            <a:r>
              <a:rPr lang="en-IN" b="1" dirty="0"/>
              <a:t>Types of Linear Regression Model</a:t>
            </a:r>
            <a:r>
              <a:rPr lang="en-IN" dirty="0"/>
              <a:t>:-</a:t>
            </a:r>
          </a:p>
          <a:p>
            <a:r>
              <a:rPr lang="en-IN" b="1" dirty="0"/>
              <a:t>Simple Linear Regression </a:t>
            </a:r>
            <a:r>
              <a:rPr lang="en-IN" dirty="0"/>
              <a:t>model uses one independent variable to explain or predict the outcome of the dependent variable Y</a:t>
            </a:r>
          </a:p>
          <a:p>
            <a:r>
              <a:rPr lang="en-IN" b="1" dirty="0"/>
              <a:t>Multiple Linear Regression </a:t>
            </a:r>
            <a:r>
              <a:rPr lang="en-IN" dirty="0"/>
              <a:t>model uses two or more independent variables to explain or predict the outcome (while holding all others constant).</a:t>
            </a:r>
          </a:p>
          <a:p>
            <a:endParaRPr lang="en-US" dirty="0"/>
          </a:p>
        </p:txBody>
      </p:sp>
    </p:spTree>
    <p:extLst>
      <p:ext uri="{BB962C8B-B14F-4D97-AF65-F5344CB8AC3E}">
        <p14:creationId xmlns:p14="http://schemas.microsoft.com/office/powerpoint/2010/main" val="455611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Regression Graph</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84017"/>
            <a:ext cx="11474926" cy="5282206"/>
          </a:xfrm>
        </p:spPr>
        <p:txBody>
          <a:bodyPr numCol="2"/>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07A8C8F8-FBC0-F273-16F9-15EFE2725F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174" y="1229960"/>
            <a:ext cx="5721826" cy="5282206"/>
          </a:xfrm>
          <a:prstGeom prst="rect">
            <a:avLst/>
          </a:prstGeom>
        </p:spPr>
      </p:pic>
      <p:pic>
        <p:nvPicPr>
          <p:cNvPr id="8" name="Picture 7">
            <a:extLst>
              <a:ext uri="{FF2B5EF4-FFF2-40B4-BE49-F238E27FC236}">
                <a16:creationId xmlns:a16="http://schemas.microsoft.com/office/drawing/2014/main" id="{1CA0DAD1-9885-E427-8D61-0F2CDC8239BF}"/>
              </a:ext>
            </a:extLst>
          </p:cNvPr>
          <p:cNvPicPr>
            <a:picLocks noChangeAspect="1"/>
          </p:cNvPicPr>
          <p:nvPr/>
        </p:nvPicPr>
        <p:blipFill>
          <a:blip r:embed="rId4">
            <a:lum bright="-20000" contrast="40000"/>
          </a:blip>
          <a:stretch>
            <a:fillRect/>
          </a:stretch>
        </p:blipFill>
        <p:spPr>
          <a:xfrm>
            <a:off x="6080363" y="1229960"/>
            <a:ext cx="5638800" cy="5336262"/>
          </a:xfrm>
          <a:prstGeom prst="rect">
            <a:avLst/>
          </a:prstGeom>
        </p:spPr>
      </p:pic>
    </p:spTree>
    <p:extLst>
      <p:ext uri="{BB962C8B-B14F-4D97-AF65-F5344CB8AC3E}">
        <p14:creationId xmlns:p14="http://schemas.microsoft.com/office/powerpoint/2010/main" val="2384866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Terminologies in Regression Analysis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numCol="1">
            <a:normAutofit fontScale="92500"/>
          </a:bodyPr>
          <a:lstStyle/>
          <a:p>
            <a:r>
              <a:rPr lang="en-IN" b="1" dirty="0"/>
              <a:t>Dependent variable</a:t>
            </a:r>
            <a:r>
              <a:rPr lang="en-IN" dirty="0"/>
              <a:t>: It is the target factor which is to be predicted or understand. </a:t>
            </a:r>
          </a:p>
          <a:p>
            <a:r>
              <a:rPr lang="en-IN" b="1" dirty="0"/>
              <a:t>Independent variable/s</a:t>
            </a:r>
            <a:r>
              <a:rPr lang="en-IN" dirty="0"/>
              <a:t>: It is the factor/s which affects or predicts the values of the dependent variables. </a:t>
            </a:r>
          </a:p>
          <a:p>
            <a:r>
              <a:rPr lang="en-IN" b="1" dirty="0"/>
              <a:t>Outliers</a:t>
            </a:r>
            <a:r>
              <a:rPr lang="en-IN" dirty="0"/>
              <a:t>: It is an observation which contains either very low value or very high value in comparison to other observed values. It complicates the result accuracy.</a:t>
            </a:r>
          </a:p>
          <a:p>
            <a:r>
              <a:rPr lang="en-IN" b="1" dirty="0"/>
              <a:t>Multicollinearity</a:t>
            </a:r>
            <a:r>
              <a:rPr lang="en-IN" dirty="0"/>
              <a:t>: It occurs when independent variables are highly correlated with each other in a dataset. It complicates the ranking accuracy.</a:t>
            </a:r>
          </a:p>
          <a:p>
            <a:r>
              <a:rPr lang="en-IN" b="1" dirty="0"/>
              <a:t>Overfitting: </a:t>
            </a:r>
            <a:r>
              <a:rPr lang="en-IN" dirty="0"/>
              <a:t>When an algorithm performs well on the training dataset but not on the test dataset</a:t>
            </a:r>
            <a:r>
              <a:rPr lang="en-IN" b="1" dirty="0"/>
              <a:t>.</a:t>
            </a:r>
          </a:p>
          <a:p>
            <a:r>
              <a:rPr lang="en-IN" b="1" dirty="0"/>
              <a:t>Underfitting: </a:t>
            </a:r>
            <a:r>
              <a:rPr lang="en-IN" dirty="0"/>
              <a:t>When an algorithm fails to perform well on training or test dataset.</a:t>
            </a:r>
          </a:p>
          <a:p>
            <a:r>
              <a:rPr lang="en-IN" b="1" dirty="0"/>
              <a:t>Model</a:t>
            </a:r>
            <a:r>
              <a:rPr lang="en-IN" dirty="0"/>
              <a:t>: It is a mathematical representation or algorithm that is trained on a set of data to make predictions or decisions without being explicitly programmed to do it</a:t>
            </a:r>
            <a:endParaRPr lang="en-US" dirty="0"/>
          </a:p>
        </p:txBody>
      </p:sp>
    </p:spTree>
    <p:extLst>
      <p:ext uri="{BB962C8B-B14F-4D97-AF65-F5344CB8AC3E}">
        <p14:creationId xmlns:p14="http://schemas.microsoft.com/office/powerpoint/2010/main" val="58462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39EF392-5750-060F-2A06-85DF612E4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D09C2F-B0BB-743F-0EDD-22B09E886B84}"/>
              </a:ext>
            </a:extLst>
          </p:cNvPr>
          <p:cNvSpPr>
            <a:spLocks noGrp="1"/>
          </p:cNvSpPr>
          <p:nvPr>
            <p:ph type="ctrTitle"/>
          </p:nvPr>
        </p:nvSpPr>
        <p:spPr>
          <a:xfrm>
            <a:off x="949545" y="3299954"/>
            <a:ext cx="10030940" cy="765052"/>
          </a:xfrm>
        </p:spPr>
        <p:txBody>
          <a:bodyPr>
            <a:noAutofit/>
          </a:bodyPr>
          <a:lstStyle/>
          <a:p>
            <a:pPr algn="l"/>
            <a:r>
              <a:rPr lang="en-IN" dirty="0">
                <a:solidFill>
                  <a:schemeClr val="bg1"/>
                </a:solidFill>
                <a:latin typeface="Arial Black" pitchFamily="34" charset="0"/>
                <a:cs typeface="Arial" pitchFamily="34" charset="0"/>
              </a:rPr>
              <a:t>Linear Regression Algorithm</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293047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Linear Regression to predict continuous outcomes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numCol="2">
            <a:normAutofit/>
          </a:bodyPr>
          <a:lstStyle/>
          <a:p>
            <a:r>
              <a:rPr lang="en-IN" dirty="0"/>
              <a:t>Linear Regression is graphically depicted using a straight line with </a:t>
            </a:r>
            <a:r>
              <a:rPr lang="en-IN" b="1" dirty="0"/>
              <a:t>the</a:t>
            </a:r>
            <a:r>
              <a:rPr lang="en-IN" dirty="0"/>
              <a:t> </a:t>
            </a:r>
            <a:r>
              <a:rPr lang="en-IN" b="1" dirty="0"/>
              <a:t>slope defining how the change in one variable impacts a change in the other, using the equation of Line</a:t>
            </a:r>
            <a:r>
              <a:rPr lang="en-IN" dirty="0"/>
              <a:t>: 𝑦=𝑚𝑥+𝑏y</a:t>
            </a:r>
          </a:p>
          <a:p>
            <a:r>
              <a:rPr lang="en-IN" dirty="0"/>
              <a:t>𝑦 is the </a:t>
            </a:r>
            <a:r>
              <a:rPr lang="en-IN" b="1" dirty="0"/>
              <a:t>dependent variable </a:t>
            </a:r>
            <a:r>
              <a:rPr lang="en-IN" dirty="0"/>
              <a:t>(target)</a:t>
            </a:r>
          </a:p>
          <a:p>
            <a:r>
              <a:rPr lang="en-IN" dirty="0"/>
              <a:t>𝑥 is the </a:t>
            </a:r>
            <a:r>
              <a:rPr lang="en-IN" b="1" dirty="0"/>
              <a:t>independent variable</a:t>
            </a:r>
            <a:r>
              <a:rPr lang="en-IN" dirty="0"/>
              <a:t>(factor)</a:t>
            </a:r>
          </a:p>
          <a:p>
            <a:r>
              <a:rPr lang="en-IN" dirty="0"/>
              <a:t>𝑚 is the </a:t>
            </a:r>
            <a:r>
              <a:rPr lang="en-IN" b="1" dirty="0"/>
              <a:t>slope</a:t>
            </a:r>
            <a:r>
              <a:rPr lang="en-IN" dirty="0"/>
              <a:t> (</a:t>
            </a:r>
            <a:r>
              <a:rPr lang="en-IN" b="1" dirty="0"/>
              <a:t>how much 𝑦 changes for a unit change in 𝑥</a:t>
            </a:r>
            <a:r>
              <a:rPr lang="en-IN" dirty="0"/>
              <a:t>)</a:t>
            </a:r>
          </a:p>
          <a:p>
            <a:r>
              <a:rPr lang="en-IN" dirty="0"/>
              <a:t>𝑏 is the </a:t>
            </a:r>
            <a:r>
              <a:rPr lang="en-IN" b="1" dirty="0"/>
              <a:t>intercept</a:t>
            </a:r>
            <a:r>
              <a:rPr lang="en-IN" dirty="0"/>
              <a:t> (</a:t>
            </a:r>
            <a:r>
              <a:rPr lang="en-IN" b="1" dirty="0"/>
              <a:t>the value of 𝑦 when 𝑥 is 0</a:t>
            </a:r>
            <a:r>
              <a:rPr lang="en-IN" dirty="0"/>
              <a:t>)</a:t>
            </a:r>
            <a:endParaRPr lang="en-US" dirty="0"/>
          </a:p>
          <a:p>
            <a:pPr marL="0" indent="0">
              <a:buNone/>
            </a:pPr>
            <a:endParaRPr lang="en-US" dirty="0"/>
          </a:p>
        </p:txBody>
      </p:sp>
      <p:pic>
        <p:nvPicPr>
          <p:cNvPr id="4" name="Picture 3">
            <a:extLst>
              <a:ext uri="{FF2B5EF4-FFF2-40B4-BE49-F238E27FC236}">
                <a16:creationId xmlns:a16="http://schemas.microsoft.com/office/drawing/2014/main" id="{33AA3BB4-6CEC-D8B9-68EA-B2F4E2ADBBE5}"/>
              </a:ext>
            </a:extLst>
          </p:cNvPr>
          <p:cNvPicPr>
            <a:picLocks noChangeAspect="1"/>
          </p:cNvPicPr>
          <p:nvPr/>
        </p:nvPicPr>
        <p:blipFill>
          <a:blip r:embed="rId3"/>
          <a:stretch>
            <a:fillRect/>
          </a:stretch>
        </p:blipFill>
        <p:spPr>
          <a:xfrm>
            <a:off x="6096000" y="1229960"/>
            <a:ext cx="5721826" cy="5282206"/>
          </a:xfrm>
          <a:prstGeom prst="rect">
            <a:avLst/>
          </a:prstGeom>
        </p:spPr>
      </p:pic>
    </p:spTree>
    <p:extLst>
      <p:ext uri="{BB962C8B-B14F-4D97-AF65-F5344CB8AC3E}">
        <p14:creationId xmlns:p14="http://schemas.microsoft.com/office/powerpoint/2010/main" val="72540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Independent, Dependent and Outlier variables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84017"/>
            <a:ext cx="11474926" cy="5282206"/>
          </a:xfrm>
        </p:spPr>
        <p:txBody>
          <a:bodyPr numCol="2"/>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07A8C8F8-FBC0-F273-16F9-15EFE2725F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5739973" y="1118594"/>
            <a:ext cx="6109128" cy="5393572"/>
          </a:xfrm>
          <a:prstGeom prst="rect">
            <a:avLst/>
          </a:prstGeom>
        </p:spPr>
      </p:pic>
      <p:pic>
        <p:nvPicPr>
          <p:cNvPr id="6" name="Picture 5">
            <a:extLst>
              <a:ext uri="{FF2B5EF4-FFF2-40B4-BE49-F238E27FC236}">
                <a16:creationId xmlns:a16="http://schemas.microsoft.com/office/drawing/2014/main" id="{033919BE-5592-9617-ECE6-5407C61B44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31964" y="1229960"/>
            <a:ext cx="5122946" cy="5282206"/>
          </a:xfrm>
          <a:prstGeom prst="rect">
            <a:avLst/>
          </a:prstGeom>
        </p:spPr>
      </p:pic>
    </p:spTree>
    <p:extLst>
      <p:ext uri="{BB962C8B-B14F-4D97-AF65-F5344CB8AC3E}">
        <p14:creationId xmlns:p14="http://schemas.microsoft.com/office/powerpoint/2010/main" val="508326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What is Linear Regression Analysis</a:t>
            </a:r>
            <a:endParaRPr lang="en-US" sz="3000" dirty="0">
              <a:solidFill>
                <a:srgbClr val="000398"/>
              </a:solidFill>
              <a:latin typeface="Arial Black" pitchFamily="34" charset="0"/>
            </a:endParaRPr>
          </a:p>
        </p:txBody>
      </p:sp>
      <p:pic>
        <p:nvPicPr>
          <p:cNvPr id="5" name="Content Placeholder 4">
            <a:extLst>
              <a:ext uri="{FF2B5EF4-FFF2-40B4-BE49-F238E27FC236}">
                <a16:creationId xmlns:a16="http://schemas.microsoft.com/office/drawing/2014/main" id="{2753D6C4-0B08-3052-5FCA-D3D67B123F3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342900" y="1291785"/>
            <a:ext cx="11474925" cy="5281612"/>
          </a:xfrm>
        </p:spPr>
      </p:pic>
    </p:spTree>
    <p:extLst>
      <p:ext uri="{BB962C8B-B14F-4D97-AF65-F5344CB8AC3E}">
        <p14:creationId xmlns:p14="http://schemas.microsoft.com/office/powerpoint/2010/main" val="967760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How Linear Regression equation is derived</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numCol="1">
            <a:normAutofit lnSpcReduction="10000"/>
          </a:bodyPr>
          <a:lstStyle/>
          <a:p>
            <a:r>
              <a:rPr lang="en-IN" b="1" dirty="0"/>
              <a:t>Plotting Data</a:t>
            </a:r>
            <a:r>
              <a:rPr lang="en-IN" dirty="0"/>
              <a:t>: First, we plot the data points on a graph.</a:t>
            </a:r>
          </a:p>
          <a:p>
            <a:r>
              <a:rPr lang="en-IN" b="1" dirty="0"/>
              <a:t>Drawing the Line</a:t>
            </a:r>
            <a:r>
              <a:rPr lang="en-IN" dirty="0"/>
              <a:t>: Then, we draw a line that best fits these points.</a:t>
            </a:r>
          </a:p>
          <a:p>
            <a:r>
              <a:rPr lang="en-IN" b="1" dirty="0"/>
              <a:t>Prediction</a:t>
            </a:r>
            <a:r>
              <a:rPr lang="en-IN" dirty="0"/>
              <a:t>: To predict a value, we find where the line falls for a given 𝑥x (independent variable).</a:t>
            </a:r>
          </a:p>
          <a:p>
            <a:r>
              <a:rPr lang="en-IN" b="1" dirty="0"/>
              <a:t>Finding the Best Line</a:t>
            </a:r>
            <a:r>
              <a:rPr lang="en-IN" dirty="0"/>
              <a:t>: We use a method called the "least squares" to find the best line. </a:t>
            </a:r>
          </a:p>
          <a:p>
            <a:r>
              <a:rPr lang="en-IN" b="1" dirty="0"/>
              <a:t>Least Square method</a:t>
            </a:r>
            <a:r>
              <a:rPr lang="en-IN" dirty="0"/>
              <a:t>: This method minimizes the differences (errors) between the actual data points and the line.</a:t>
            </a:r>
          </a:p>
          <a:p>
            <a:r>
              <a:rPr lang="en-IN" b="1" dirty="0"/>
              <a:t>R-squared (R²)</a:t>
            </a:r>
            <a:r>
              <a:rPr lang="en-IN" dirty="0"/>
              <a:t>: A number that tells us how well the line fits the data. The closer it is to 1, the better the fit.</a:t>
            </a:r>
          </a:p>
          <a:p>
            <a:r>
              <a:rPr lang="en-IN" b="1" dirty="0"/>
              <a:t>Residuals</a:t>
            </a:r>
            <a:r>
              <a:rPr lang="en-IN" dirty="0"/>
              <a:t>: The differences between the actual values and the predicted values. Smaller residuals mean a better fit.</a:t>
            </a:r>
          </a:p>
        </p:txBody>
      </p:sp>
    </p:spTree>
    <p:extLst>
      <p:ext uri="{BB962C8B-B14F-4D97-AF65-F5344CB8AC3E}">
        <p14:creationId xmlns:p14="http://schemas.microsoft.com/office/powerpoint/2010/main" val="3571710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Linear Regression Analysis</a:t>
            </a:r>
            <a:endParaRPr lang="en-US" sz="3000" dirty="0">
              <a:solidFill>
                <a:srgbClr val="000398"/>
              </a:solidFill>
              <a:latin typeface="Arial Black" pitchFamily="34" charset="0"/>
            </a:endParaRPr>
          </a:p>
        </p:txBody>
      </p:sp>
      <p:pic>
        <p:nvPicPr>
          <p:cNvPr id="5" name="Content Placeholder 4">
            <a:extLst>
              <a:ext uri="{FF2B5EF4-FFF2-40B4-BE49-F238E27FC236}">
                <a16:creationId xmlns:a16="http://schemas.microsoft.com/office/drawing/2014/main" id="{2753D6C4-0B08-3052-5FCA-D3D67B123F3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42900" y="1230313"/>
            <a:ext cx="11474926" cy="5281612"/>
          </a:xfrm>
        </p:spPr>
      </p:pic>
    </p:spTree>
    <p:extLst>
      <p:ext uri="{BB962C8B-B14F-4D97-AF65-F5344CB8AC3E}">
        <p14:creationId xmlns:p14="http://schemas.microsoft.com/office/powerpoint/2010/main" val="659356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Linear Regression Algorithm</a:t>
            </a:r>
            <a:endParaRPr lang="en-US" sz="3000" dirty="0">
              <a:solidFill>
                <a:srgbClr val="000398"/>
              </a:solidFill>
              <a:latin typeface="Arial Black" pitchFamily="34" charset="0"/>
            </a:endParaRPr>
          </a:p>
        </p:txBody>
      </p:sp>
      <p:pic>
        <p:nvPicPr>
          <p:cNvPr id="4" name="Content Placeholder 3">
            <a:extLst>
              <a:ext uri="{FF2B5EF4-FFF2-40B4-BE49-F238E27FC236}">
                <a16:creationId xmlns:a16="http://schemas.microsoft.com/office/drawing/2014/main" id="{D1C9A88B-A0C5-3C0C-EBC6-88C6715338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00" y="1229960"/>
            <a:ext cx="11474926" cy="5282205"/>
          </a:xfrm>
        </p:spPr>
      </p:pic>
    </p:spTree>
    <p:extLst>
      <p:ext uri="{BB962C8B-B14F-4D97-AF65-F5344CB8AC3E}">
        <p14:creationId xmlns:p14="http://schemas.microsoft.com/office/powerpoint/2010/main" val="240088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EF70A74-BF69-68DB-7A47-02D496315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C4B0F-0678-9AFD-9F6E-5F19CCEE289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Data generated in a second = 4.67 terabytes</a:t>
            </a:r>
          </a:p>
        </p:txBody>
      </p:sp>
      <p:pic>
        <p:nvPicPr>
          <p:cNvPr id="4" name="Content Placeholder 3">
            <a:extLst>
              <a:ext uri="{FF2B5EF4-FFF2-40B4-BE49-F238E27FC236}">
                <a16:creationId xmlns:a16="http://schemas.microsoft.com/office/drawing/2014/main" id="{D6770960-1A6D-27F4-E854-5C2F2EB8DA6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58775" y="1076632"/>
            <a:ext cx="11474450" cy="5435534"/>
          </a:xfrm>
          <a:prstGeom prst="rect">
            <a:avLst/>
          </a:prstGeom>
        </p:spPr>
      </p:pic>
    </p:spTree>
    <p:extLst>
      <p:ext uri="{BB962C8B-B14F-4D97-AF65-F5344CB8AC3E}">
        <p14:creationId xmlns:p14="http://schemas.microsoft.com/office/powerpoint/2010/main" val="1921451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Assumptions taken for Linear Regression Analysis</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a:normAutofit/>
          </a:bodyPr>
          <a:lstStyle/>
          <a:p>
            <a:r>
              <a:rPr lang="en-IN" b="1" dirty="0"/>
              <a:t>Linearity: </a:t>
            </a:r>
            <a:r>
              <a:rPr lang="en-IN" dirty="0"/>
              <a:t>Linear relationship between independent &amp; dependent variables</a:t>
            </a:r>
          </a:p>
          <a:p>
            <a:r>
              <a:rPr lang="en-IN" b="1" dirty="0"/>
              <a:t>Independence</a:t>
            </a:r>
            <a:r>
              <a:rPr lang="en-IN" dirty="0"/>
              <a:t>: All the sample observations are independent of each other.</a:t>
            </a:r>
          </a:p>
          <a:p>
            <a:r>
              <a:rPr lang="en-IN" b="1" dirty="0"/>
              <a:t>Homoscedasticity</a:t>
            </a:r>
            <a:r>
              <a:rPr lang="en-IN" dirty="0"/>
              <a:t>: The variance of residuals (errors) is constant across all levels of the independent variable.</a:t>
            </a:r>
          </a:p>
          <a:p>
            <a:r>
              <a:rPr lang="en-IN" b="1" dirty="0"/>
              <a:t>Normality</a:t>
            </a:r>
            <a:r>
              <a:rPr lang="en-IN" dirty="0"/>
              <a:t>: Normal distribution of residuals with mean 0 &amp; constant variance</a:t>
            </a:r>
          </a:p>
          <a:p>
            <a:r>
              <a:rPr lang="en-IN" dirty="0"/>
              <a:t>Absence of outliers, multicollinearity and auto-correlation is required</a:t>
            </a:r>
            <a:endParaRPr lang="en-US" dirty="0"/>
          </a:p>
        </p:txBody>
      </p:sp>
      <p:pic>
        <p:nvPicPr>
          <p:cNvPr id="5" name="Picture 4">
            <a:extLst>
              <a:ext uri="{FF2B5EF4-FFF2-40B4-BE49-F238E27FC236}">
                <a16:creationId xmlns:a16="http://schemas.microsoft.com/office/drawing/2014/main" id="{D4174966-62BF-F3D3-30EE-ED8F09BF071D}"/>
              </a:ext>
            </a:extLst>
          </p:cNvPr>
          <p:cNvPicPr>
            <a:picLocks noChangeAspect="1"/>
          </p:cNvPicPr>
          <p:nvPr/>
        </p:nvPicPr>
        <p:blipFill>
          <a:blip r:embed="rId3"/>
          <a:stretch>
            <a:fillRect/>
          </a:stretch>
        </p:blipFill>
        <p:spPr>
          <a:xfrm>
            <a:off x="374174" y="4110957"/>
            <a:ext cx="11443652" cy="2401209"/>
          </a:xfrm>
          <a:prstGeom prst="rect">
            <a:avLst/>
          </a:prstGeom>
        </p:spPr>
      </p:pic>
    </p:spTree>
    <p:extLst>
      <p:ext uri="{BB962C8B-B14F-4D97-AF65-F5344CB8AC3E}">
        <p14:creationId xmlns:p14="http://schemas.microsoft.com/office/powerpoint/2010/main" val="1503865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Advantages of Linear Regression Analysis</a:t>
            </a:r>
            <a:endParaRPr lang="en-US" sz="3000" dirty="0">
              <a:solidFill>
                <a:srgbClr val="000398"/>
              </a:solidFill>
              <a:latin typeface="Arial Black" pitchFamily="34" charset="0"/>
            </a:endParaRPr>
          </a:p>
        </p:txBody>
      </p:sp>
      <p:pic>
        <p:nvPicPr>
          <p:cNvPr id="5" name="Content Placeholder 4">
            <a:extLst>
              <a:ext uri="{FF2B5EF4-FFF2-40B4-BE49-F238E27FC236}">
                <a16:creationId xmlns:a16="http://schemas.microsoft.com/office/drawing/2014/main" id="{2753D6C4-0B08-3052-5FCA-D3D67B123F3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230313"/>
            <a:ext cx="11474925" cy="5281612"/>
          </a:xfrm>
        </p:spPr>
      </p:pic>
    </p:spTree>
    <p:extLst>
      <p:ext uri="{BB962C8B-B14F-4D97-AF65-F5344CB8AC3E}">
        <p14:creationId xmlns:p14="http://schemas.microsoft.com/office/powerpoint/2010/main" val="311144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Best Practices for Linear Regression Analysis</a:t>
            </a:r>
            <a:endParaRPr lang="en-US" sz="3000" dirty="0">
              <a:solidFill>
                <a:srgbClr val="000398"/>
              </a:solidFill>
              <a:latin typeface="Arial Black" pitchFamily="34" charset="0"/>
            </a:endParaRPr>
          </a:p>
        </p:txBody>
      </p:sp>
      <p:pic>
        <p:nvPicPr>
          <p:cNvPr id="5" name="Content Placeholder 4">
            <a:extLst>
              <a:ext uri="{FF2B5EF4-FFF2-40B4-BE49-F238E27FC236}">
                <a16:creationId xmlns:a16="http://schemas.microsoft.com/office/drawing/2014/main" id="{2753D6C4-0B08-3052-5FCA-D3D67B123F3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230313"/>
            <a:ext cx="11474925" cy="5281612"/>
          </a:xfrm>
        </p:spPr>
      </p:pic>
    </p:spTree>
    <p:extLst>
      <p:ext uri="{BB962C8B-B14F-4D97-AF65-F5344CB8AC3E}">
        <p14:creationId xmlns:p14="http://schemas.microsoft.com/office/powerpoint/2010/main" val="1754028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Use Cases of Linear Regression</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342900" y="1229960"/>
            <a:ext cx="11474926" cy="5282206"/>
          </a:xfrm>
        </p:spPr>
        <p:txBody>
          <a:bodyPr>
            <a:normAutofit fontScale="92500"/>
          </a:bodyPr>
          <a:lstStyle/>
          <a:p>
            <a:r>
              <a:rPr lang="en-IN" b="1" dirty="0"/>
              <a:t>Real Estate price</a:t>
            </a:r>
            <a:r>
              <a:rPr lang="en-IN" dirty="0"/>
              <a:t> </a:t>
            </a:r>
            <a:r>
              <a:rPr lang="en-IN" b="1" dirty="0"/>
              <a:t>prediction</a:t>
            </a:r>
            <a:r>
              <a:rPr lang="en-IN" dirty="0"/>
              <a:t> based on factors like size and location.</a:t>
            </a:r>
          </a:p>
          <a:p>
            <a:r>
              <a:rPr lang="en-IN" b="1" dirty="0"/>
              <a:t>Sales forecasting</a:t>
            </a:r>
            <a:r>
              <a:rPr lang="en-IN" dirty="0"/>
              <a:t> using historical data and marketing spend.</a:t>
            </a:r>
          </a:p>
          <a:p>
            <a:r>
              <a:rPr lang="en-IN" b="1" dirty="0"/>
              <a:t>Risk Management prediction</a:t>
            </a:r>
            <a:r>
              <a:rPr lang="en-IN" dirty="0"/>
              <a:t> in Finance based on customer data.</a:t>
            </a:r>
          </a:p>
          <a:p>
            <a:r>
              <a:rPr lang="en-IN" b="1" dirty="0"/>
              <a:t>Healthcare cost prediction</a:t>
            </a:r>
            <a:r>
              <a:rPr lang="en-IN" dirty="0"/>
              <a:t> from demographic and medical history.</a:t>
            </a:r>
          </a:p>
          <a:p>
            <a:r>
              <a:rPr lang="en-IN" b="1" dirty="0"/>
              <a:t>Energy consumption forecasting </a:t>
            </a:r>
            <a:r>
              <a:rPr lang="en-IN" dirty="0"/>
              <a:t>based on past consumption and weather.</a:t>
            </a:r>
          </a:p>
          <a:p>
            <a:r>
              <a:rPr lang="en-IN" b="1" dirty="0"/>
              <a:t>Marketing Analytics </a:t>
            </a:r>
            <a:r>
              <a:rPr lang="en-IN" dirty="0"/>
              <a:t>on</a:t>
            </a:r>
            <a:r>
              <a:rPr lang="en-IN" b="1" dirty="0"/>
              <a:t> </a:t>
            </a:r>
            <a:r>
              <a:rPr lang="en-IN" dirty="0"/>
              <a:t>the impact of advertising spend on sales.</a:t>
            </a:r>
          </a:p>
          <a:p>
            <a:r>
              <a:rPr lang="en-IN" b="1" dirty="0"/>
              <a:t>Manufacturing Quality Control</a:t>
            </a:r>
            <a:r>
              <a:rPr lang="en-IN" dirty="0"/>
              <a:t> by predicting defect rate using production variable</a:t>
            </a:r>
          </a:p>
          <a:p>
            <a:r>
              <a:rPr lang="en-IN" b="1" dirty="0"/>
              <a:t>Insurance premium calculation </a:t>
            </a:r>
            <a:r>
              <a:rPr lang="en-IN" dirty="0"/>
              <a:t>based on risk factors like age and driving history.</a:t>
            </a:r>
          </a:p>
          <a:p>
            <a:r>
              <a:rPr lang="en-IN" b="1" dirty="0"/>
              <a:t>Academic performance prediction </a:t>
            </a:r>
            <a:r>
              <a:rPr lang="en-IN" dirty="0"/>
              <a:t>from factors like attendance and study hours.</a:t>
            </a:r>
          </a:p>
          <a:p>
            <a:r>
              <a:rPr lang="en-IN" b="1" dirty="0"/>
              <a:t>Environmental Studies </a:t>
            </a:r>
            <a:r>
              <a:rPr lang="en-IN" dirty="0"/>
              <a:t>estimates the impact of pollution on public health.</a:t>
            </a:r>
            <a:endParaRPr lang="en-US" dirty="0"/>
          </a:p>
        </p:txBody>
      </p:sp>
    </p:spTree>
    <p:extLst>
      <p:ext uri="{BB962C8B-B14F-4D97-AF65-F5344CB8AC3E}">
        <p14:creationId xmlns:p14="http://schemas.microsoft.com/office/powerpoint/2010/main" val="218389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CD4A389-14A5-31D6-AC55-B1E9985AA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40E3D8-0B5A-1E7A-705F-A332BF2D37A1}"/>
              </a:ext>
            </a:extLst>
          </p:cNvPr>
          <p:cNvSpPr>
            <a:spLocks noGrp="1"/>
          </p:cNvSpPr>
          <p:nvPr>
            <p:ph type="ctrTitle"/>
          </p:nvPr>
        </p:nvSpPr>
        <p:spPr>
          <a:xfrm>
            <a:off x="949545" y="3299954"/>
            <a:ext cx="10631440" cy="765052"/>
          </a:xfrm>
        </p:spPr>
        <p:txBody>
          <a:bodyPr>
            <a:noAutofit/>
          </a:bodyPr>
          <a:lstStyle/>
          <a:p>
            <a:pPr algn="l"/>
            <a:r>
              <a:rPr lang="en-IN" dirty="0">
                <a:solidFill>
                  <a:schemeClr val="bg1"/>
                </a:solidFill>
                <a:latin typeface="Arial Black" pitchFamily="34" charset="0"/>
                <a:cs typeface="Arial" pitchFamily="34" charset="0"/>
              </a:rPr>
              <a:t>Logistic</a:t>
            </a:r>
            <a:br>
              <a:rPr lang="en-IN" dirty="0">
                <a:solidFill>
                  <a:schemeClr val="bg1"/>
                </a:solidFill>
                <a:latin typeface="Arial Black" pitchFamily="34" charset="0"/>
                <a:cs typeface="Arial" pitchFamily="34" charset="0"/>
              </a:rPr>
            </a:br>
            <a:r>
              <a:rPr lang="en-IN" dirty="0">
                <a:solidFill>
                  <a:schemeClr val="bg1"/>
                </a:solidFill>
                <a:latin typeface="Arial Black" pitchFamily="34" charset="0"/>
                <a:cs typeface="Arial" pitchFamily="34" charset="0"/>
              </a:rPr>
              <a:t>Regression Algorithm</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193185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18E37CCB-6A50-BF68-43F2-5B1DA5F3C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7243CE-D685-6D68-E04C-CA328BBFECA9}"/>
              </a:ext>
            </a:extLst>
          </p:cNvPr>
          <p:cNvSpPr>
            <a:spLocks noGrp="1"/>
          </p:cNvSpPr>
          <p:nvPr>
            <p:ph type="title"/>
          </p:nvPr>
        </p:nvSpPr>
        <p:spPr>
          <a:xfrm>
            <a:off x="342900" y="345834"/>
            <a:ext cx="11474926" cy="884126"/>
          </a:xfrm>
        </p:spPr>
        <p:txBody>
          <a:bodyPr>
            <a:normAutofit/>
          </a:bodyPr>
          <a:lstStyle/>
          <a:p>
            <a:r>
              <a:rPr lang="en-IN" sz="3000" dirty="0">
                <a:solidFill>
                  <a:srgbClr val="000398"/>
                </a:solidFill>
                <a:latin typeface="Arial Black" pitchFamily="34" charset="0"/>
              </a:rPr>
              <a:t>What is Logistic Regression</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60E9EADC-69BB-C332-F2CA-A96DDD23EFEE}"/>
              </a:ext>
            </a:extLst>
          </p:cNvPr>
          <p:cNvSpPr>
            <a:spLocks noGrp="1"/>
          </p:cNvSpPr>
          <p:nvPr>
            <p:ph idx="1"/>
          </p:nvPr>
        </p:nvSpPr>
        <p:spPr>
          <a:xfrm>
            <a:off x="342900" y="1229960"/>
            <a:ext cx="11474926" cy="5282206"/>
          </a:xfrm>
        </p:spPr>
        <p:txBody>
          <a:bodyPr numCol="2">
            <a:normAutofit/>
          </a:bodyPr>
          <a:lstStyle/>
          <a:p>
            <a:r>
              <a:rPr lang="en-US" dirty="0"/>
              <a:t>Logistic Regression is the statistical technique used to predict the binary relationship between the dependent variable (Y) and the independent variable (X)</a:t>
            </a:r>
          </a:p>
          <a:p>
            <a:r>
              <a:rPr lang="en-US" dirty="0"/>
              <a:t>It is used for analyzing categorical values for prediction or classification  </a:t>
            </a:r>
          </a:p>
          <a:p>
            <a:r>
              <a:rPr lang="en-US" dirty="0"/>
              <a:t>Logit function used for classification, where the goal is to label an output variable</a:t>
            </a:r>
          </a:p>
          <a:p>
            <a:endParaRPr lang="en-IN" dirty="0"/>
          </a:p>
        </p:txBody>
      </p:sp>
      <p:pic>
        <p:nvPicPr>
          <p:cNvPr id="4" name="Picture 3">
            <a:extLst>
              <a:ext uri="{FF2B5EF4-FFF2-40B4-BE49-F238E27FC236}">
                <a16:creationId xmlns:a16="http://schemas.microsoft.com/office/drawing/2014/main" id="{067D0309-319A-5E02-720E-0385073502C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1060524"/>
            <a:ext cx="5753100" cy="5451642"/>
          </a:xfrm>
          <a:prstGeom prst="rect">
            <a:avLst/>
          </a:prstGeom>
        </p:spPr>
      </p:pic>
      <p:pic>
        <p:nvPicPr>
          <p:cNvPr id="5" name="Picture 4">
            <a:extLst>
              <a:ext uri="{FF2B5EF4-FFF2-40B4-BE49-F238E27FC236}">
                <a16:creationId xmlns:a16="http://schemas.microsoft.com/office/drawing/2014/main" id="{4BE9064A-6224-FD60-FD16-20ECCAE71777}"/>
              </a:ext>
            </a:extLst>
          </p:cNvPr>
          <p:cNvPicPr>
            <a:picLocks noChangeAspect="1"/>
          </p:cNvPicPr>
          <p:nvPr/>
        </p:nvPicPr>
        <p:blipFill>
          <a:blip r:embed="rId5"/>
          <a:stretch>
            <a:fillRect/>
          </a:stretch>
        </p:blipFill>
        <p:spPr>
          <a:xfrm>
            <a:off x="493298" y="5378824"/>
            <a:ext cx="5571427" cy="1133342"/>
          </a:xfrm>
          <a:prstGeom prst="rect">
            <a:avLst/>
          </a:prstGeom>
        </p:spPr>
      </p:pic>
    </p:spTree>
    <p:extLst>
      <p:ext uri="{BB962C8B-B14F-4D97-AF65-F5344CB8AC3E}">
        <p14:creationId xmlns:p14="http://schemas.microsoft.com/office/powerpoint/2010/main" val="81095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63F78F8F-41A3-94B7-9ED1-4694511D8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F542FD-E9CA-8023-52F9-C33CAD8D78C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Logistic Regression</a:t>
            </a:r>
          </a:p>
        </p:txBody>
      </p:sp>
      <p:pic>
        <p:nvPicPr>
          <p:cNvPr id="7" name="Picture 6">
            <a:extLst>
              <a:ext uri="{FF2B5EF4-FFF2-40B4-BE49-F238E27FC236}">
                <a16:creationId xmlns:a16="http://schemas.microsoft.com/office/drawing/2014/main" id="{A65C8856-DC12-8E0B-D97F-1BBECE6D8D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4174" y="1076632"/>
            <a:ext cx="11474926" cy="5429718"/>
          </a:xfrm>
          <a:prstGeom prst="rect">
            <a:avLst/>
          </a:prstGeom>
        </p:spPr>
      </p:pic>
      <p:pic>
        <p:nvPicPr>
          <p:cNvPr id="5" name="Picture 4">
            <a:extLst>
              <a:ext uri="{FF2B5EF4-FFF2-40B4-BE49-F238E27FC236}">
                <a16:creationId xmlns:a16="http://schemas.microsoft.com/office/drawing/2014/main" id="{419FC6FE-74C2-6B15-C8FC-60B8EB45D04C}"/>
              </a:ext>
            </a:extLst>
          </p:cNvPr>
          <p:cNvPicPr>
            <a:picLocks noChangeAspect="1"/>
          </p:cNvPicPr>
          <p:nvPr/>
        </p:nvPicPr>
        <p:blipFill>
          <a:blip r:embed="rId4"/>
          <a:stretch>
            <a:fillRect/>
          </a:stretch>
        </p:blipFill>
        <p:spPr>
          <a:xfrm>
            <a:off x="4272434" y="1156260"/>
            <a:ext cx="3772749" cy="2578180"/>
          </a:xfrm>
          <a:prstGeom prst="rect">
            <a:avLst/>
          </a:prstGeom>
        </p:spPr>
      </p:pic>
      <p:pic>
        <p:nvPicPr>
          <p:cNvPr id="8" name="Picture 7">
            <a:extLst>
              <a:ext uri="{FF2B5EF4-FFF2-40B4-BE49-F238E27FC236}">
                <a16:creationId xmlns:a16="http://schemas.microsoft.com/office/drawing/2014/main" id="{688C5D11-8DDC-5D58-8B11-1921B9CC51F8}"/>
              </a:ext>
            </a:extLst>
          </p:cNvPr>
          <p:cNvPicPr>
            <a:picLocks noChangeAspect="1"/>
          </p:cNvPicPr>
          <p:nvPr/>
        </p:nvPicPr>
        <p:blipFill>
          <a:blip r:embed="rId5"/>
          <a:stretch>
            <a:fillRect/>
          </a:stretch>
        </p:blipFill>
        <p:spPr>
          <a:xfrm>
            <a:off x="8137392" y="3795913"/>
            <a:ext cx="3596127" cy="2635623"/>
          </a:xfrm>
          <a:prstGeom prst="rect">
            <a:avLst/>
          </a:prstGeom>
        </p:spPr>
      </p:pic>
      <p:pic>
        <p:nvPicPr>
          <p:cNvPr id="9" name="Picture 8">
            <a:extLst>
              <a:ext uri="{FF2B5EF4-FFF2-40B4-BE49-F238E27FC236}">
                <a16:creationId xmlns:a16="http://schemas.microsoft.com/office/drawing/2014/main" id="{DA09AAED-B22A-FEDB-D6C8-822B70527D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2901" y="1076632"/>
            <a:ext cx="3867949" cy="5429718"/>
          </a:xfrm>
          <a:prstGeom prst="rect">
            <a:avLst/>
          </a:prstGeom>
        </p:spPr>
      </p:pic>
    </p:spTree>
    <p:extLst>
      <p:ext uri="{BB962C8B-B14F-4D97-AF65-F5344CB8AC3E}">
        <p14:creationId xmlns:p14="http://schemas.microsoft.com/office/powerpoint/2010/main" val="326261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8380B0A3-FA2F-48AD-4B78-54138B0E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1760A0-0353-204B-28D4-88802BFA4F9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How Logistic Regression classifies or predicts</a:t>
            </a:r>
          </a:p>
        </p:txBody>
      </p:sp>
      <p:pic>
        <p:nvPicPr>
          <p:cNvPr id="5" name="Content Placeholder 4">
            <a:extLst>
              <a:ext uri="{FF2B5EF4-FFF2-40B4-BE49-F238E27FC236}">
                <a16:creationId xmlns:a16="http://schemas.microsoft.com/office/drawing/2014/main" id="{335E7E90-9B7B-1477-7431-C35B023F183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74175" y="1076632"/>
            <a:ext cx="11474926" cy="5435534"/>
          </a:xfrm>
        </p:spPr>
      </p:pic>
    </p:spTree>
    <p:extLst>
      <p:ext uri="{BB962C8B-B14F-4D97-AF65-F5344CB8AC3E}">
        <p14:creationId xmlns:p14="http://schemas.microsoft.com/office/powerpoint/2010/main" val="206693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FE0BC8E5-F14F-F7A4-811B-88DC9F56B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024DEC-BFCF-E762-F8C0-09BB913FC90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Assumptions for implementing Logistic Regression</a:t>
            </a:r>
          </a:p>
        </p:txBody>
      </p:sp>
      <p:pic>
        <p:nvPicPr>
          <p:cNvPr id="4" name="Content Placeholder 3">
            <a:extLst>
              <a:ext uri="{FF2B5EF4-FFF2-40B4-BE49-F238E27FC236}">
                <a16:creationId xmlns:a16="http://schemas.microsoft.com/office/drawing/2014/main" id="{010C5CD1-D1ED-EE71-915B-FAE10F6684A9}"/>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a:off x="374174" y="1076566"/>
            <a:ext cx="11443652" cy="5435600"/>
          </a:xfrm>
          <a:prstGeom prst="rect">
            <a:avLst/>
          </a:prstGeom>
        </p:spPr>
      </p:pic>
    </p:spTree>
    <p:extLst>
      <p:ext uri="{BB962C8B-B14F-4D97-AF65-F5344CB8AC3E}">
        <p14:creationId xmlns:p14="http://schemas.microsoft.com/office/powerpoint/2010/main" val="2177011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E9FB67BB-32C9-199E-0CB0-57BBF87E1E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D3155-92C9-A164-9FAB-860CD08BCABC}"/>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Best practices for Logistic Regression</a:t>
            </a:r>
          </a:p>
        </p:txBody>
      </p:sp>
      <p:pic>
        <p:nvPicPr>
          <p:cNvPr id="4" name="Content Placeholder 3">
            <a:extLst>
              <a:ext uri="{FF2B5EF4-FFF2-40B4-BE49-F238E27FC236}">
                <a16:creationId xmlns:a16="http://schemas.microsoft.com/office/drawing/2014/main" id="{20F21C2B-E6B0-9C87-FE8B-CBA0496BCC9D}"/>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342900" y="1076325"/>
            <a:ext cx="11474925" cy="5435600"/>
          </a:xfrm>
          <a:prstGeom prst="rect">
            <a:avLst/>
          </a:prstGeom>
        </p:spPr>
      </p:pic>
    </p:spTree>
    <p:extLst>
      <p:ext uri="{BB962C8B-B14F-4D97-AF65-F5344CB8AC3E}">
        <p14:creationId xmlns:p14="http://schemas.microsoft.com/office/powerpoint/2010/main" val="357615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A62A9BC4-945A-6299-A332-7D61DC22C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D1DE2-8E67-EB2B-3B41-EF94471B5A75}"/>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What is Data Science</a:t>
            </a:r>
          </a:p>
        </p:txBody>
      </p:sp>
      <p:pic>
        <p:nvPicPr>
          <p:cNvPr id="4" name="Content Placeholder 3">
            <a:extLst>
              <a:ext uri="{FF2B5EF4-FFF2-40B4-BE49-F238E27FC236}">
                <a16:creationId xmlns:a16="http://schemas.microsoft.com/office/drawing/2014/main" id="{32A16F1A-FCD4-BCA1-6706-C90C9AE26F3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5753100" cy="5435534"/>
          </a:xfrm>
          <a:prstGeom prst="rect">
            <a:avLst/>
          </a:prstGeom>
        </p:spPr>
      </p:pic>
      <p:pic>
        <p:nvPicPr>
          <p:cNvPr id="5" name="Picture 4">
            <a:extLst>
              <a:ext uri="{FF2B5EF4-FFF2-40B4-BE49-F238E27FC236}">
                <a16:creationId xmlns:a16="http://schemas.microsoft.com/office/drawing/2014/main" id="{DAEDBEC6-0B94-58AE-72ED-29EACEE9BB2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6096000" y="1076632"/>
            <a:ext cx="5753100" cy="5435534"/>
          </a:xfrm>
          <a:prstGeom prst="rect">
            <a:avLst/>
          </a:prstGeom>
        </p:spPr>
      </p:pic>
    </p:spTree>
    <p:extLst>
      <p:ext uri="{BB962C8B-B14F-4D97-AF65-F5344CB8AC3E}">
        <p14:creationId xmlns:p14="http://schemas.microsoft.com/office/powerpoint/2010/main" val="20251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C728E5F5-40BE-2786-0DA6-3353A075F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789DD-6FAC-CD9B-14A9-AA645B345B7A}"/>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Pros and Cons of Logistic Regression</a:t>
            </a:r>
          </a:p>
        </p:txBody>
      </p:sp>
      <p:pic>
        <p:nvPicPr>
          <p:cNvPr id="7" name="Content Placeholder 6">
            <a:extLst>
              <a:ext uri="{FF2B5EF4-FFF2-40B4-BE49-F238E27FC236}">
                <a16:creationId xmlns:a16="http://schemas.microsoft.com/office/drawing/2014/main" id="{71FF60D2-C5A0-ED46-E44C-FF4D8001714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p:blipFill>
        <p:spPr>
          <a:xfrm>
            <a:off x="342899" y="1076632"/>
            <a:ext cx="11474925" cy="5435534"/>
          </a:xfrm>
          <a:prstGeom prst="rect">
            <a:avLst/>
          </a:prstGeom>
        </p:spPr>
      </p:pic>
    </p:spTree>
    <p:extLst>
      <p:ext uri="{BB962C8B-B14F-4D97-AF65-F5344CB8AC3E}">
        <p14:creationId xmlns:p14="http://schemas.microsoft.com/office/powerpoint/2010/main" val="1262861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32559D50-3B32-D8FF-7D94-31EF0FC0C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6A0B59-40D2-8F04-C90F-48536A37E371}"/>
              </a:ext>
            </a:extLst>
          </p:cNvPr>
          <p:cNvSpPr>
            <a:spLocks noGrp="1"/>
          </p:cNvSpPr>
          <p:nvPr>
            <p:ph type="ctrTitle"/>
          </p:nvPr>
        </p:nvSpPr>
        <p:spPr>
          <a:xfrm>
            <a:off x="964913" y="2663948"/>
            <a:ext cx="10631440" cy="765052"/>
          </a:xfrm>
        </p:spPr>
        <p:txBody>
          <a:bodyPr>
            <a:noAutofit/>
          </a:bodyPr>
          <a:lstStyle/>
          <a:p>
            <a:pPr algn="l"/>
            <a:r>
              <a:rPr lang="en-IN" dirty="0">
                <a:solidFill>
                  <a:schemeClr val="bg1"/>
                </a:solidFill>
                <a:latin typeface="Arial Black" pitchFamily="34" charset="0"/>
                <a:cs typeface="Arial" pitchFamily="34" charset="0"/>
              </a:rPr>
              <a:t>Decision Tree Algorithm</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393261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5919CC04-B094-3492-E1F4-D75149C7B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B257D-F4F7-0BF6-83B7-DDB005B250E9}"/>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Decision Tree Algorithm </a:t>
            </a:r>
          </a:p>
        </p:txBody>
      </p:sp>
      <p:sp>
        <p:nvSpPr>
          <p:cNvPr id="3" name="Content Placeholder 2">
            <a:extLst>
              <a:ext uri="{FF2B5EF4-FFF2-40B4-BE49-F238E27FC236}">
                <a16:creationId xmlns:a16="http://schemas.microsoft.com/office/drawing/2014/main" id="{AFCD0089-EDB2-0FA5-83A6-4F9F886E35BE}"/>
              </a:ext>
            </a:extLst>
          </p:cNvPr>
          <p:cNvSpPr>
            <a:spLocks noGrp="1"/>
          </p:cNvSpPr>
          <p:nvPr>
            <p:ph idx="1"/>
          </p:nvPr>
        </p:nvSpPr>
        <p:spPr>
          <a:xfrm>
            <a:off x="342900" y="1076632"/>
            <a:ext cx="11474926" cy="5435534"/>
          </a:xfrm>
        </p:spPr>
        <p:txBody>
          <a:bodyPr numCol="1">
            <a:normAutofit fontScale="77500" lnSpcReduction="20000"/>
          </a:bodyPr>
          <a:lstStyle/>
          <a:p>
            <a:pPr>
              <a:lnSpc>
                <a:spcPct val="120000"/>
              </a:lnSpc>
              <a:spcBef>
                <a:spcPts val="0"/>
              </a:spcBef>
            </a:pPr>
            <a:r>
              <a:rPr lang="en-US" dirty="0"/>
              <a:t>A decision tree is a flowchart-like structure in which each internal node represents a "test" on an attribute (e.g. whether a coin flip comes up heads or tails), each branch represents the outcome of the test, and each leaf node represents a class label (decision taken after computing all attributes). The paths from root to leaf represent classification rules.</a:t>
            </a:r>
          </a:p>
          <a:p>
            <a:pPr>
              <a:lnSpc>
                <a:spcPct val="120000"/>
              </a:lnSpc>
              <a:spcBef>
                <a:spcPts val="0"/>
              </a:spcBef>
            </a:pPr>
            <a:r>
              <a:rPr lang="en-US" dirty="0"/>
              <a:t>A decision tree is a flowchart-like structure used to make decisions or predictions. It consists of nodes representing decisions or tests on attributes, branches representing the outcome of these decisions, and leaf nodes representing final outcomes or predictions. Each internal node corresponds to a test on an attribute, each branch corresponds to the result of the test, and each leaf node corresponds to a class label or a continuous value.</a:t>
            </a:r>
          </a:p>
          <a:p>
            <a:pPr>
              <a:lnSpc>
                <a:spcPct val="120000"/>
              </a:lnSpc>
              <a:spcBef>
                <a:spcPts val="0"/>
              </a:spcBef>
            </a:pPr>
            <a:r>
              <a:rPr lang="en-US" dirty="0"/>
              <a:t>Decision Tree is a Supervised learning technique that is used for both classification and Regression problems</a:t>
            </a:r>
          </a:p>
          <a:p>
            <a:pPr>
              <a:lnSpc>
                <a:spcPct val="120000"/>
              </a:lnSpc>
              <a:spcBef>
                <a:spcPts val="0"/>
              </a:spcBef>
            </a:pPr>
            <a:r>
              <a:rPr lang="en-US" dirty="0"/>
              <a:t>internal nodes represent the features of a dataset, branches represent the decision rules and each leaf node represents the outcome.</a:t>
            </a:r>
          </a:p>
          <a:p>
            <a:pPr>
              <a:lnSpc>
                <a:spcPct val="120000"/>
              </a:lnSpc>
              <a:spcBef>
                <a:spcPts val="0"/>
              </a:spcBef>
            </a:pPr>
            <a:r>
              <a:rPr lang="en-US" dirty="0"/>
              <a:t>whereas Leaf nodes are the output of those decisions and do not contain any further branches.</a:t>
            </a:r>
            <a:endParaRPr lang="en-IN" dirty="0"/>
          </a:p>
        </p:txBody>
      </p:sp>
    </p:spTree>
    <p:extLst>
      <p:ext uri="{BB962C8B-B14F-4D97-AF65-F5344CB8AC3E}">
        <p14:creationId xmlns:p14="http://schemas.microsoft.com/office/powerpoint/2010/main" val="2271004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B04054E2-C1F9-E5C5-C59B-AA5C7CA03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9FF1D-09C5-A189-33CD-F805C30B6E10}"/>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Decision Tree Algorithm </a:t>
            </a:r>
          </a:p>
        </p:txBody>
      </p:sp>
      <p:pic>
        <p:nvPicPr>
          <p:cNvPr id="4" name="Content Placeholder 3">
            <a:extLst>
              <a:ext uri="{FF2B5EF4-FFF2-40B4-BE49-F238E27FC236}">
                <a16:creationId xmlns:a16="http://schemas.microsoft.com/office/drawing/2014/main" id="{D2A2B543-F2FB-758E-76BC-77FE939DE77F}"/>
              </a:ext>
            </a:extLst>
          </p:cNvPr>
          <p:cNvPicPr>
            <a:picLocks noGrp="1" noChangeAspect="1"/>
          </p:cNvPicPr>
          <p:nvPr>
            <p:ph idx="1"/>
          </p:nvPr>
        </p:nvPicPr>
        <p:blipFill>
          <a:blip r:embed="rId3"/>
          <a:stretch>
            <a:fillRect/>
          </a:stretch>
        </p:blipFill>
        <p:spPr>
          <a:xfrm>
            <a:off x="342900" y="1076632"/>
            <a:ext cx="11474926" cy="5435533"/>
          </a:xfrm>
          <a:prstGeom prst="rect">
            <a:avLst/>
          </a:prstGeom>
        </p:spPr>
      </p:pic>
    </p:spTree>
    <p:extLst>
      <p:ext uri="{BB962C8B-B14F-4D97-AF65-F5344CB8AC3E}">
        <p14:creationId xmlns:p14="http://schemas.microsoft.com/office/powerpoint/2010/main" val="3638694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9C56FC1D-3CCD-B5C1-064B-E9DC937E9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91E74-D418-AAE8-F70C-EF8513A94E18}"/>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Decision Tree Algorithm </a:t>
            </a:r>
          </a:p>
        </p:txBody>
      </p:sp>
      <p:pic>
        <p:nvPicPr>
          <p:cNvPr id="4" name="Content Placeholder 3">
            <a:extLst>
              <a:ext uri="{FF2B5EF4-FFF2-40B4-BE49-F238E27FC236}">
                <a16:creationId xmlns:a16="http://schemas.microsoft.com/office/drawing/2014/main" id="{D22533D5-81EF-ACF0-C256-0BD082AB8B67}"/>
              </a:ext>
            </a:extLst>
          </p:cNvPr>
          <p:cNvPicPr>
            <a:picLocks noGrp="1" noChangeAspect="1"/>
          </p:cNvPicPr>
          <p:nvPr>
            <p:ph idx="1"/>
          </p:nvPr>
        </p:nvPicPr>
        <p:blipFill>
          <a:blip r:embed="rId3"/>
          <a:stretch>
            <a:fillRect/>
          </a:stretch>
        </p:blipFill>
        <p:spPr>
          <a:xfrm>
            <a:off x="342900" y="1076632"/>
            <a:ext cx="11474926" cy="5435534"/>
          </a:xfrm>
          <a:prstGeom prst="rect">
            <a:avLst/>
          </a:prstGeom>
        </p:spPr>
      </p:pic>
    </p:spTree>
    <p:extLst>
      <p:ext uri="{BB962C8B-B14F-4D97-AF65-F5344CB8AC3E}">
        <p14:creationId xmlns:p14="http://schemas.microsoft.com/office/powerpoint/2010/main" val="3793250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4B9E425F-7387-74BD-B913-B85883C43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0B44C-EB92-6BA1-676B-5F22B96881D3}"/>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Decision Tree Algorithm </a:t>
            </a:r>
          </a:p>
        </p:txBody>
      </p:sp>
      <p:pic>
        <p:nvPicPr>
          <p:cNvPr id="4" name="Content Placeholder 3">
            <a:extLst>
              <a:ext uri="{FF2B5EF4-FFF2-40B4-BE49-F238E27FC236}">
                <a16:creationId xmlns:a16="http://schemas.microsoft.com/office/drawing/2014/main" id="{16D1AEE5-2F74-43EF-D5ED-DF677AC7A5B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a:xfrm>
            <a:off x="374174" y="1076632"/>
            <a:ext cx="11506199" cy="5435600"/>
          </a:xfrm>
          <a:prstGeom prst="rect">
            <a:avLst/>
          </a:prstGeom>
        </p:spPr>
      </p:pic>
    </p:spTree>
    <p:extLst>
      <p:ext uri="{BB962C8B-B14F-4D97-AF65-F5344CB8AC3E}">
        <p14:creationId xmlns:p14="http://schemas.microsoft.com/office/powerpoint/2010/main" val="393903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342900" y="345834"/>
            <a:ext cx="11474926" cy="884126"/>
          </a:xfrm>
        </p:spPr>
        <p:txBody>
          <a:bodyPr>
            <a:normAutofit/>
          </a:bodyPr>
          <a:lstStyle/>
          <a:p>
            <a:r>
              <a:rPr lang="en-US" sz="3000" dirty="0">
                <a:solidFill>
                  <a:srgbClr val="000398"/>
                </a:solidFill>
                <a:latin typeface="Arial Black" pitchFamily="34" charset="0"/>
              </a:rPr>
              <a:t>What is Machine Learning and why is it needed</a:t>
            </a:r>
          </a:p>
        </p:txBody>
      </p:sp>
      <p:pic>
        <p:nvPicPr>
          <p:cNvPr id="5" name="Content Placeholder 4">
            <a:extLst>
              <a:ext uri="{FF2B5EF4-FFF2-40B4-BE49-F238E27FC236}">
                <a16:creationId xmlns:a16="http://schemas.microsoft.com/office/drawing/2014/main" id="{FF363B01-D7A6-5E1F-5A06-5C4F85222F5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288473"/>
            <a:ext cx="5753100" cy="5223693"/>
          </a:xfrm>
          <a:prstGeom prst="rect">
            <a:avLst/>
          </a:prstGeom>
        </p:spPr>
      </p:pic>
      <p:pic>
        <p:nvPicPr>
          <p:cNvPr id="3" name="Picture 2">
            <a:extLst>
              <a:ext uri="{FF2B5EF4-FFF2-40B4-BE49-F238E27FC236}">
                <a16:creationId xmlns:a16="http://schemas.microsoft.com/office/drawing/2014/main" id="{A52CC647-A5D5-3AEE-D76B-3EDC03AE3086}"/>
              </a:ext>
            </a:extLst>
          </p:cNvPr>
          <p:cNvPicPr>
            <a:picLocks noChangeAspect="1"/>
          </p:cNvPicPr>
          <p:nvPr/>
        </p:nvPicPr>
        <p:blipFill>
          <a:blip r:embed="rId4"/>
          <a:stretch>
            <a:fillRect/>
          </a:stretch>
        </p:blipFill>
        <p:spPr>
          <a:xfrm>
            <a:off x="6096000" y="1229960"/>
            <a:ext cx="5753100" cy="5333895"/>
          </a:xfrm>
          <a:prstGeom prst="rect">
            <a:avLst/>
          </a:prstGeom>
        </p:spPr>
      </p:pic>
    </p:spTree>
    <p:extLst>
      <p:ext uri="{BB962C8B-B14F-4D97-AF65-F5344CB8AC3E}">
        <p14:creationId xmlns:p14="http://schemas.microsoft.com/office/powerpoint/2010/main" val="1132754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20945D88-AC12-964D-D183-25FBC739B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165D4-EE86-0529-EBF2-8D9C1EA66ABB}"/>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Terminology and relationship</a:t>
            </a:r>
          </a:p>
        </p:txBody>
      </p:sp>
      <p:pic>
        <p:nvPicPr>
          <p:cNvPr id="4" name="Content Placeholder 3">
            <a:extLst>
              <a:ext uri="{FF2B5EF4-FFF2-40B4-BE49-F238E27FC236}">
                <a16:creationId xmlns:a16="http://schemas.microsoft.com/office/drawing/2014/main" id="{E66FD2EF-020C-0A28-5298-6992FAC6D3C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1361212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C4103CE7-8ABE-FC87-F9A0-40650005E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00F5E-E09B-3652-9289-E5E741F08A47}"/>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Terminology and relationship</a:t>
            </a:r>
          </a:p>
        </p:txBody>
      </p:sp>
      <p:pic>
        <p:nvPicPr>
          <p:cNvPr id="4" name="Content Placeholder 3">
            <a:extLst>
              <a:ext uri="{FF2B5EF4-FFF2-40B4-BE49-F238E27FC236}">
                <a16:creationId xmlns:a16="http://schemas.microsoft.com/office/drawing/2014/main" id="{B04991C2-FBF0-9F75-D763-4A04EEDB2E9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324710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DBA12D56-F6D0-8C4A-D43D-8190C8A66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2F956-75FD-D69B-A86F-13BD113BA606}"/>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How Machine Learning works</a:t>
            </a:r>
          </a:p>
        </p:txBody>
      </p:sp>
      <p:pic>
        <p:nvPicPr>
          <p:cNvPr id="4" name="Content Placeholder 3">
            <a:extLst>
              <a:ext uri="{FF2B5EF4-FFF2-40B4-BE49-F238E27FC236}">
                <a16:creationId xmlns:a16="http://schemas.microsoft.com/office/drawing/2014/main" id="{B8AEDF94-C921-3B42-D875-F2317D3F393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2900" y="1076632"/>
            <a:ext cx="11474450" cy="5435534"/>
          </a:xfrm>
          <a:prstGeom prst="rect">
            <a:avLst/>
          </a:prstGeom>
        </p:spPr>
      </p:pic>
    </p:spTree>
    <p:extLst>
      <p:ext uri="{BB962C8B-B14F-4D97-AF65-F5344CB8AC3E}">
        <p14:creationId xmlns:p14="http://schemas.microsoft.com/office/powerpoint/2010/main" val="4262169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a:extLst>
            <a:ext uri="{FF2B5EF4-FFF2-40B4-BE49-F238E27FC236}">
              <a16:creationId xmlns:a16="http://schemas.microsoft.com/office/drawing/2014/main" id="{BC9C7199-8753-6C26-1F96-EB946B36B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75F73-7FD7-36E4-37DF-9FD0883A597E}"/>
              </a:ext>
            </a:extLst>
          </p:cNvPr>
          <p:cNvSpPr>
            <a:spLocks noGrp="1"/>
          </p:cNvSpPr>
          <p:nvPr>
            <p:ph type="title"/>
          </p:nvPr>
        </p:nvSpPr>
        <p:spPr>
          <a:xfrm>
            <a:off x="342900" y="345834"/>
            <a:ext cx="11474926" cy="730798"/>
          </a:xfrm>
        </p:spPr>
        <p:txBody>
          <a:bodyPr>
            <a:normAutofit/>
          </a:bodyPr>
          <a:lstStyle/>
          <a:p>
            <a:r>
              <a:rPr lang="en-US" sz="3000" dirty="0">
                <a:solidFill>
                  <a:srgbClr val="000398"/>
                </a:solidFill>
                <a:latin typeface="Arial Black" pitchFamily="34" charset="0"/>
              </a:rPr>
              <a:t>Types of Machine Learning Algorithms</a:t>
            </a:r>
          </a:p>
        </p:txBody>
      </p:sp>
      <p:pic>
        <p:nvPicPr>
          <p:cNvPr id="4" name="Content Placeholder 3">
            <a:extLst>
              <a:ext uri="{FF2B5EF4-FFF2-40B4-BE49-F238E27FC236}">
                <a16:creationId xmlns:a16="http://schemas.microsoft.com/office/drawing/2014/main" id="{E229CE35-EB58-A449-2553-1E12E47E99BC}"/>
              </a:ext>
            </a:extLst>
          </p:cNvPr>
          <p:cNvPicPr>
            <a:picLocks noGrp="1" noChangeAspect="1"/>
          </p:cNvPicPr>
          <p:nvPr>
            <p:ph idx="1"/>
          </p:nvPr>
        </p:nvPicPr>
        <p:blipFill>
          <a:blip r:embed="rId3"/>
          <a:stretch>
            <a:fillRect/>
          </a:stretch>
        </p:blipFill>
        <p:spPr>
          <a:xfrm>
            <a:off x="342900" y="1076632"/>
            <a:ext cx="11474450" cy="5435534"/>
          </a:xfrm>
          <a:prstGeom prst="rect">
            <a:avLst/>
          </a:prstGeom>
        </p:spPr>
      </p:pic>
      <p:pic>
        <p:nvPicPr>
          <p:cNvPr id="6" name="Picture 5">
            <a:extLst>
              <a:ext uri="{FF2B5EF4-FFF2-40B4-BE49-F238E27FC236}">
                <a16:creationId xmlns:a16="http://schemas.microsoft.com/office/drawing/2014/main" id="{741C1C18-73B8-075F-EF0F-D4194C0D46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144976" y="5655449"/>
            <a:ext cx="2557113" cy="856717"/>
          </a:xfrm>
          <a:prstGeom prst="rect">
            <a:avLst/>
          </a:prstGeom>
        </p:spPr>
      </p:pic>
    </p:spTree>
    <p:extLst>
      <p:ext uri="{BB962C8B-B14F-4D97-AF65-F5344CB8AC3E}">
        <p14:creationId xmlns:p14="http://schemas.microsoft.com/office/powerpoint/2010/main" val="3227934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8813</TotalTime>
  <Words>1366</Words>
  <Application>Microsoft Office PowerPoint</Application>
  <PresentationFormat>Widescreen</PresentationFormat>
  <Paragraphs>120</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Arial Black</vt:lpstr>
      <vt:lpstr>Calibri</vt:lpstr>
      <vt:lpstr>Calibri Light</vt:lpstr>
      <vt:lpstr>inter-bold</vt:lpstr>
      <vt:lpstr>inter-regular</vt:lpstr>
      <vt:lpstr>Office Theme</vt:lpstr>
      <vt:lpstr>Machine Learning</vt:lpstr>
      <vt:lpstr>Syllabus</vt:lpstr>
      <vt:lpstr>Data generated in a second = 4.67 terabytes</vt:lpstr>
      <vt:lpstr>What is Data Science</vt:lpstr>
      <vt:lpstr>What is Machine Learning and why is it needed</vt:lpstr>
      <vt:lpstr>Terminology and relationship</vt:lpstr>
      <vt:lpstr>Terminology and relationship</vt:lpstr>
      <vt:lpstr>How Machine Learning works</vt:lpstr>
      <vt:lpstr>Types of Machine Learning Algorithms</vt:lpstr>
      <vt:lpstr>Types of Machine Learning Algorithms</vt:lpstr>
      <vt:lpstr>How Supervised Machine Learning works</vt:lpstr>
      <vt:lpstr>How Unsupervised Machine Learning works</vt:lpstr>
      <vt:lpstr>Uses of Machine Learning Algorithms</vt:lpstr>
      <vt:lpstr>Problem and its Solving Algorithm</vt:lpstr>
      <vt:lpstr>Types of Machine Learning Algorithms</vt:lpstr>
      <vt:lpstr>Machine Learning Life Cycle</vt:lpstr>
      <vt:lpstr>Machine Learning Life Cycle</vt:lpstr>
      <vt:lpstr>When, Why, What, Where, How, Who of Data Science</vt:lpstr>
      <vt:lpstr>Supervised  Machine Learning Regression Algorithms</vt:lpstr>
      <vt:lpstr>What is Regression Analysis</vt:lpstr>
      <vt:lpstr>Regression Graph</vt:lpstr>
      <vt:lpstr>Terminologies in Regression Analysis</vt:lpstr>
      <vt:lpstr>Linear Regression Algorithm</vt:lpstr>
      <vt:lpstr>Linear Regression to predict continuous outcomes</vt:lpstr>
      <vt:lpstr>Independent, Dependent and Outlier variables</vt:lpstr>
      <vt:lpstr>What is Linear Regression Analysis</vt:lpstr>
      <vt:lpstr>How Linear Regression equation is derived</vt:lpstr>
      <vt:lpstr>Linear Regression Analysis</vt:lpstr>
      <vt:lpstr>Linear Regression Algorithm</vt:lpstr>
      <vt:lpstr>Assumptions taken for Linear Regression Analysis</vt:lpstr>
      <vt:lpstr>Advantages of Linear Regression Analysis</vt:lpstr>
      <vt:lpstr>Best Practices for Linear Regression Analysis</vt:lpstr>
      <vt:lpstr>Use Cases of Linear Regression</vt:lpstr>
      <vt:lpstr>Logistic Regression Algorithm</vt:lpstr>
      <vt:lpstr>What is Logistic Regression</vt:lpstr>
      <vt:lpstr>Types of Logistic Regression</vt:lpstr>
      <vt:lpstr>How Logistic Regression classifies or predicts</vt:lpstr>
      <vt:lpstr>Assumptions for implementing Logistic Regression</vt:lpstr>
      <vt:lpstr>Best practices for Logistic Regression</vt:lpstr>
      <vt:lpstr>Pros and Cons of Logistic Regression</vt:lpstr>
      <vt:lpstr>Decision Tree Algorithm</vt:lpstr>
      <vt:lpstr>Decision Tree Algorithm </vt:lpstr>
      <vt:lpstr>Decision Tree Algorithm </vt:lpstr>
      <vt:lpstr>Decision Tree Algorithm </vt:lpstr>
      <vt:lpstr>Decision Tree Algorithm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8</dc:title>
  <dc:creator>Perumalsamy, Ganesan</dc:creator>
  <cp:lastModifiedBy>Gopala Krishna Rao</cp:lastModifiedBy>
  <cp:revision>574</cp:revision>
  <dcterms:created xsi:type="dcterms:W3CDTF">2021-12-28T19:16:03Z</dcterms:created>
  <dcterms:modified xsi:type="dcterms:W3CDTF">2024-12-28T01:20:20Z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Ganesan.Perumalsamy@emc.com</vt:lpwstr>
  </property>
  <property fmtid="{D5CDD505-2E9C-101B-9397-08002B2CF9AE}" pid="5" name="MSIP_Label_17cb76b2-10b8-4fe1-93d4-2202842406cd_SetDate">
    <vt:lpwstr>2021-12-28T19:16:12.6604144Z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95265ae4-ad38-4c88-bdbd-c61f676d030b</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